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73" r:id="rId2"/>
    <p:sldId id="260" r:id="rId3"/>
    <p:sldId id="275" r:id="rId4"/>
    <p:sldId id="276" r:id="rId5"/>
    <p:sldId id="279" r:id="rId6"/>
    <p:sldId id="282" r:id="rId7"/>
    <p:sldId id="290" r:id="rId8"/>
    <p:sldId id="285" r:id="rId9"/>
    <p:sldId id="291" r:id="rId10"/>
    <p:sldId id="283" r:id="rId11"/>
    <p:sldId id="284" r:id="rId12"/>
    <p:sldId id="286" r:id="rId13"/>
    <p:sldId id="289" r:id="rId14"/>
    <p:sldId id="287" r:id="rId15"/>
    <p:sldId id="292" r:id="rId16"/>
    <p:sldId id="288" r:id="rId17"/>
    <p:sldId id="293" r:id="rId18"/>
    <p:sldId id="294" r:id="rId19"/>
    <p:sldId id="296" r:id="rId20"/>
    <p:sldId id="298" r:id="rId21"/>
    <p:sldId id="295" r:id="rId22"/>
    <p:sldId id="299" r:id="rId23"/>
    <p:sldId id="300" r:id="rId24"/>
    <p:sldId id="297" r:id="rId25"/>
    <p:sldId id="301"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38836-3637-E842-8C93-AF64112245E3}" v="1936" dt="2023-04-18T14:17:12.902"/>
    <p1510:client id="{B6A670F7-6623-0C49-9BDD-C0C17902F69E}" v="14608" dt="2023-04-18T00:03:01.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69"/>
  </p:normalViewPr>
  <p:slideViewPr>
    <p:cSldViewPr snapToGrid="0">
      <p:cViewPr varScale="1">
        <p:scale>
          <a:sx n="114" d="100"/>
          <a:sy n="114"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1969E2-EB58-1A42-9A3C-44F3554B979A}"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67FBEE-25A8-0146-885D-A34357AB4E0F}" type="slidenum">
              <a:rPr lang="en-US" smtClean="0"/>
              <a:t>‹#›</a:t>
            </a:fld>
            <a:endParaRPr lang="en-US"/>
          </a:p>
        </p:txBody>
      </p:sp>
    </p:spTree>
    <p:extLst>
      <p:ext uri="{BB962C8B-B14F-4D97-AF65-F5344CB8AC3E}">
        <p14:creationId xmlns:p14="http://schemas.microsoft.com/office/powerpoint/2010/main" val="4137507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ACBE-ABA0-5B46-946E-58206C7024E9}" type="slidenum">
              <a:rPr lang="en-US" smtClean="0"/>
              <a:t>2</a:t>
            </a:fld>
            <a:endParaRPr lang="en-US"/>
          </a:p>
        </p:txBody>
      </p:sp>
    </p:spTree>
    <p:extLst>
      <p:ext uri="{BB962C8B-B14F-4D97-AF65-F5344CB8AC3E}">
        <p14:creationId xmlns:p14="http://schemas.microsoft.com/office/powerpoint/2010/main" val="263291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67FBEE-25A8-0146-885D-A34357AB4E0F}" type="slidenum">
              <a:rPr lang="en-US" smtClean="0"/>
              <a:t>6</a:t>
            </a:fld>
            <a:endParaRPr lang="en-US"/>
          </a:p>
        </p:txBody>
      </p:sp>
    </p:spTree>
    <p:extLst>
      <p:ext uri="{BB962C8B-B14F-4D97-AF65-F5344CB8AC3E}">
        <p14:creationId xmlns:p14="http://schemas.microsoft.com/office/powerpoint/2010/main" val="406780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67FBEE-25A8-0146-885D-A34357AB4E0F}" type="slidenum">
              <a:rPr lang="en-US" smtClean="0"/>
              <a:t>19</a:t>
            </a:fld>
            <a:endParaRPr lang="en-US"/>
          </a:p>
        </p:txBody>
      </p:sp>
    </p:spTree>
    <p:extLst>
      <p:ext uri="{BB962C8B-B14F-4D97-AF65-F5344CB8AC3E}">
        <p14:creationId xmlns:p14="http://schemas.microsoft.com/office/powerpoint/2010/main" val="2502098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65596-6681-D857-5A62-03E1157CA2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D53BA1-C6A7-5A3F-21B1-97FB30FD1B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74F7C5-C12E-02F4-9D57-2D6A9B074F4A}"/>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7B5F583D-7FDB-2812-290A-287AACF3F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6E1B-991E-037F-2D47-011C7D7CDE0A}"/>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148055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AD0D-1921-BA38-E94D-6C76330EC6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CC06C0-FAEC-EF21-36F6-87BEA3AC5D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111D8-5E3D-5C49-6D60-2B6769ECF6C3}"/>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267BE4B9-37DE-1C8B-0362-9ACCED8FD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A8A1B0-91E6-34E0-8DD4-02D0F943D1E0}"/>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4131050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AD07E9-6B3E-FBC5-CB06-481059C498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75824D-C675-3005-52CB-8571D3636B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29EB7-F1C5-2EF1-95F9-74532C3F64A7}"/>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8E965A69-ED8E-BE8B-E848-0F6C1303C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96CC0-EC03-D579-007C-508E23D7D2F4}"/>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3528956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217F7-7B07-C064-8031-E3D0165815E1}"/>
              </a:ext>
            </a:extLst>
          </p:cNvPr>
          <p:cNvSpPr>
            <a:spLocks noGrp="1"/>
          </p:cNvSpPr>
          <p:nvPr>
            <p:ph type="title"/>
          </p:nvPr>
        </p:nvSpPr>
        <p:spPr>
          <a:xfrm>
            <a:off x="274674" y="-38359"/>
            <a:ext cx="10515600" cy="719396"/>
          </a:xfrm>
        </p:spPr>
        <p:txBody>
          <a:bodyPr>
            <a:normAutofit/>
          </a:bodyPr>
          <a:lstStyle>
            <a:lvl1pPr>
              <a:defRPr sz="2800" b="1" i="1">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p>
        </p:txBody>
      </p:sp>
      <p:sp>
        <p:nvSpPr>
          <p:cNvPr id="4" name="Date Placeholder 3">
            <a:extLst>
              <a:ext uri="{FF2B5EF4-FFF2-40B4-BE49-F238E27FC236}">
                <a16:creationId xmlns:a16="http://schemas.microsoft.com/office/drawing/2014/main" id="{8B5AEBB1-861C-A3E5-6A89-C6A423D385B2}"/>
              </a:ext>
            </a:extLst>
          </p:cNvPr>
          <p:cNvSpPr>
            <a:spLocks noGrp="1"/>
          </p:cNvSpPr>
          <p:nvPr>
            <p:ph type="dt" sz="half" idx="10"/>
          </p:nvPr>
        </p:nvSpPr>
        <p:spPr/>
        <p:txBody>
          <a:bodyPr/>
          <a:lstStyle/>
          <a:p>
            <a:fld id="{33040892-F0BF-F94D-B6A3-7A1A9EF38262}" type="datetimeFigureOut">
              <a:rPr lang="en-US" smtClean="0"/>
              <a:t>4/25/23</a:t>
            </a:fld>
            <a:endParaRPr lang="en-US"/>
          </a:p>
        </p:txBody>
      </p:sp>
      <p:sp>
        <p:nvSpPr>
          <p:cNvPr id="5" name="Footer Placeholder 4">
            <a:extLst>
              <a:ext uri="{FF2B5EF4-FFF2-40B4-BE49-F238E27FC236}">
                <a16:creationId xmlns:a16="http://schemas.microsoft.com/office/drawing/2014/main" id="{2DFCAE2F-F2BB-E54C-CEA3-A82F3A5EA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2D3267-0925-6BA9-E02B-4A76C662F138}"/>
              </a:ext>
            </a:extLst>
          </p:cNvPr>
          <p:cNvSpPr>
            <a:spLocks noGrp="1"/>
          </p:cNvSpPr>
          <p:nvPr>
            <p:ph type="sldNum" sz="quarter" idx="12"/>
          </p:nvPr>
        </p:nvSpPr>
        <p:spPr>
          <a:xfrm>
            <a:off x="8610600" y="6356350"/>
            <a:ext cx="1890860" cy="365125"/>
          </a:xfrm>
        </p:spPr>
        <p:txBody>
          <a:bodyPr/>
          <a:lstStyle/>
          <a:p>
            <a:fld id="{CAC51A46-14BB-D543-9968-DDBFAA0E6842}" type="slidenum">
              <a:rPr lang="en-US" smtClean="0"/>
              <a:t>‹#›</a:t>
            </a:fld>
            <a:endParaRPr lang="en-US"/>
          </a:p>
        </p:txBody>
      </p:sp>
      <p:cxnSp>
        <p:nvCxnSpPr>
          <p:cNvPr id="8" name="Straight Connector 7">
            <a:extLst>
              <a:ext uri="{FF2B5EF4-FFF2-40B4-BE49-F238E27FC236}">
                <a16:creationId xmlns:a16="http://schemas.microsoft.com/office/drawing/2014/main" id="{0141BB68-CF48-FE6D-F165-AC0F577ED6C1}"/>
              </a:ext>
            </a:extLst>
          </p:cNvPr>
          <p:cNvCxnSpPr/>
          <p:nvPr userDrawn="1"/>
        </p:nvCxnSpPr>
        <p:spPr>
          <a:xfrm>
            <a:off x="0" y="544234"/>
            <a:ext cx="12192000" cy="0"/>
          </a:xfrm>
          <a:prstGeom prst="line">
            <a:avLst/>
          </a:prstGeom>
          <a:ln w="76200">
            <a:solidFill>
              <a:srgbClr val="F65F0A"/>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9215A3C6-8261-F2D8-FC23-46D9CCAC55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54652" y="6280293"/>
            <a:ext cx="1398295" cy="57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43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C0F75-F06E-77A4-68F2-02F6B48971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21BF6B-6E3A-8813-15B5-DE788E2345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02532-504D-6F43-64F4-E1486B8E585C}"/>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D86D797B-752C-7C49-330A-635A83B4D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4AF85-E038-70A5-303B-63161BEF3D94}"/>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388135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F748-A868-3DDC-3198-CD2AFDC4C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D2F621-FC2E-9290-2E4C-361956843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6C3853-541D-D8EE-538F-320C2835048E}"/>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20138B84-9B36-1111-8C05-83CE2B02F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108A8-F771-BD7A-5F51-1612B1B6B928}"/>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4058873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926CD-7715-BD3F-5570-CD8930BFE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6A552C-D17C-DFB0-D9E0-E6E7EDB87D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99E5B-0F78-5A76-BE45-378BF72F0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47DD6-BDAB-19E5-4BDE-58FF5DBE8B67}"/>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6" name="Footer Placeholder 5">
            <a:extLst>
              <a:ext uri="{FF2B5EF4-FFF2-40B4-BE49-F238E27FC236}">
                <a16:creationId xmlns:a16="http://schemas.microsoft.com/office/drawing/2014/main" id="{D8394930-A96C-3BD4-391F-C679B280D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A2ED69-41EF-1B15-7F66-360DD4DF7CAC}"/>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3242538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9B90-1041-43FF-AE50-82D67EC758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7FBC13-B454-08E0-D861-F9A849700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3CB9AA-0BD0-2FDD-F2D6-572ABFBA0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91B3CB-8932-BD5C-03A3-32E4C3BE2B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D7F331-3A94-AC54-79C2-31A47CE4A7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1F6E1E-EEB9-9218-CFEB-50F85D39EEB3}"/>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8" name="Footer Placeholder 7">
            <a:extLst>
              <a:ext uri="{FF2B5EF4-FFF2-40B4-BE49-F238E27FC236}">
                <a16:creationId xmlns:a16="http://schemas.microsoft.com/office/drawing/2014/main" id="{80B69A17-BA46-FBF6-BE74-3C28B3F30F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A611E-F4E2-471D-BBC9-45809DF3A555}"/>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2165731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947E-86AB-CED5-FD1E-F972F3567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56D13B-91FD-6CE9-7652-1385CA5DC39A}"/>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4" name="Footer Placeholder 3">
            <a:extLst>
              <a:ext uri="{FF2B5EF4-FFF2-40B4-BE49-F238E27FC236}">
                <a16:creationId xmlns:a16="http://schemas.microsoft.com/office/drawing/2014/main" id="{BBA7E528-1465-48B4-7A17-C436CEDE01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4ADF66-3EC5-FDBB-59E2-0E18E13F2D62}"/>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2842188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350B1-5EF0-5300-63BF-B262818DAF32}"/>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3" name="Footer Placeholder 2">
            <a:extLst>
              <a:ext uri="{FF2B5EF4-FFF2-40B4-BE49-F238E27FC236}">
                <a16:creationId xmlns:a16="http://schemas.microsoft.com/office/drawing/2014/main" id="{882728E3-7F09-AAF8-AC4F-0F0515DD05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DFCCCA-618C-ADB4-4C88-5B7B5BD0D2FC}"/>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2763269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7AF1-140D-4B48-390F-D459D11D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33F060-1419-15B4-ED4E-705E971DB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BA5D9C-0FF6-EF92-4FFB-A487C6066A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5EA394-2BA3-1C41-40C8-D086694AAE60}"/>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6" name="Footer Placeholder 5">
            <a:extLst>
              <a:ext uri="{FF2B5EF4-FFF2-40B4-BE49-F238E27FC236}">
                <a16:creationId xmlns:a16="http://schemas.microsoft.com/office/drawing/2014/main" id="{F94F656A-5C01-1A5C-8B9D-0CCC7DE0AB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873416-57FE-87BB-BC5F-E37FA5712F7A}"/>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3919490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6C63-A91C-4ABF-9701-035CE3B21A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031960-E8A1-A9BF-FA35-FD9FDA3E0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FFF0A2-BCFE-F427-A3C7-E3ED6D7CF4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9AED0D-4283-1897-01A8-0B60A201766C}"/>
              </a:ext>
            </a:extLst>
          </p:cNvPr>
          <p:cNvSpPr>
            <a:spLocks noGrp="1"/>
          </p:cNvSpPr>
          <p:nvPr>
            <p:ph type="dt" sz="half" idx="10"/>
          </p:nvPr>
        </p:nvSpPr>
        <p:spPr/>
        <p:txBody>
          <a:bodyPr/>
          <a:lstStyle/>
          <a:p>
            <a:fld id="{542C2727-2EED-CA42-9E7B-4E97746C68F7}" type="datetimeFigureOut">
              <a:rPr lang="en-US" smtClean="0"/>
              <a:t>4/25/23</a:t>
            </a:fld>
            <a:endParaRPr lang="en-US"/>
          </a:p>
        </p:txBody>
      </p:sp>
      <p:sp>
        <p:nvSpPr>
          <p:cNvPr id="6" name="Footer Placeholder 5">
            <a:extLst>
              <a:ext uri="{FF2B5EF4-FFF2-40B4-BE49-F238E27FC236}">
                <a16:creationId xmlns:a16="http://schemas.microsoft.com/office/drawing/2014/main" id="{975C6BF9-9D91-3EB0-B2D7-F6500A4AF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4630FD-2B3C-BDA0-D61F-C9EAC21738AD}"/>
              </a:ext>
            </a:extLst>
          </p:cNvPr>
          <p:cNvSpPr>
            <a:spLocks noGrp="1"/>
          </p:cNvSpPr>
          <p:nvPr>
            <p:ph type="sldNum" sz="quarter" idx="12"/>
          </p:nvPr>
        </p:nvSpPr>
        <p:spPr/>
        <p:txBody>
          <a:bodyPr/>
          <a:lstStyle/>
          <a:p>
            <a:fld id="{CC5FD8F5-846B-BE4D-8DA1-4EEEE13F68E2}" type="slidenum">
              <a:rPr lang="en-US" smtClean="0"/>
              <a:t>‹#›</a:t>
            </a:fld>
            <a:endParaRPr lang="en-US"/>
          </a:p>
        </p:txBody>
      </p:sp>
    </p:spTree>
    <p:extLst>
      <p:ext uri="{BB962C8B-B14F-4D97-AF65-F5344CB8AC3E}">
        <p14:creationId xmlns:p14="http://schemas.microsoft.com/office/powerpoint/2010/main" val="372777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4FF065-6F6B-86D0-B5FE-956CF8AC9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56E795-7124-3096-298E-DBE0A3E3ED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8EE9F-BFAE-EF6C-E3D2-1C38FF3F76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2C2727-2EED-CA42-9E7B-4E97746C68F7}" type="datetimeFigureOut">
              <a:rPr lang="en-US" smtClean="0"/>
              <a:t>4/25/23</a:t>
            </a:fld>
            <a:endParaRPr lang="en-US"/>
          </a:p>
        </p:txBody>
      </p:sp>
      <p:sp>
        <p:nvSpPr>
          <p:cNvPr id="5" name="Footer Placeholder 4">
            <a:extLst>
              <a:ext uri="{FF2B5EF4-FFF2-40B4-BE49-F238E27FC236}">
                <a16:creationId xmlns:a16="http://schemas.microsoft.com/office/drawing/2014/main" id="{59F053ED-0904-E50B-04F7-14DAC6B2AA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757687-C2E2-9BB3-6882-FB40D82765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5FD8F5-846B-BE4D-8DA1-4EEEE13F68E2}" type="slidenum">
              <a:rPr lang="en-US" smtClean="0"/>
              <a:t>‹#›</a:t>
            </a:fld>
            <a:endParaRPr lang="en-US"/>
          </a:p>
        </p:txBody>
      </p:sp>
    </p:spTree>
    <p:extLst>
      <p:ext uri="{BB962C8B-B14F-4D97-AF65-F5344CB8AC3E}">
        <p14:creationId xmlns:p14="http://schemas.microsoft.com/office/powerpoint/2010/main" val="2503814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5" Type="http://schemas.openxmlformats.org/officeDocument/2006/relationships/image" Target="../media/image37.gif"/><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T researchers have used a neural network to identify low-frequency seismic waves hidden in earthquake data. The technique may help scientists more accurately map the Earth’s interior.">
            <a:extLst>
              <a:ext uri="{FF2B5EF4-FFF2-40B4-BE49-F238E27FC236}">
                <a16:creationId xmlns:a16="http://schemas.microsoft.com/office/drawing/2014/main" id="{7C9A47A2-EC43-00E6-E8FA-7DFC98062C3E}"/>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972" t="9631" b="76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ABE4DC3-54B3-BEF8-78A3-92832559E62E}"/>
              </a:ext>
            </a:extLst>
          </p:cNvPr>
          <p:cNvSpPr txBox="1">
            <a:spLocks/>
          </p:cNvSpPr>
          <p:nvPr/>
        </p:nvSpPr>
        <p:spPr>
          <a:xfrm>
            <a:off x="2642393" y="480662"/>
            <a:ext cx="9144000" cy="173606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chemeClr val="bg2"/>
                </a:solidFill>
                <a:latin typeface="Roboto" panose="02000000000000000000" pitchFamily="2" charset="0"/>
                <a:ea typeface="Roboto" panose="02000000000000000000" pitchFamily="2" charset="0"/>
              </a:rPr>
              <a:t>GEOL593: Seismology and Earth Structure</a:t>
            </a:r>
            <a:r>
              <a:rPr lang="en-US">
                <a:solidFill>
                  <a:schemeClr val="bg2"/>
                </a:solidFill>
                <a:latin typeface="Roboto" panose="02000000000000000000" pitchFamily="2" charset="0"/>
                <a:ea typeface="Roboto" panose="02000000000000000000" pitchFamily="2" charset="0"/>
              </a:rPr>
              <a:t>, </a:t>
            </a:r>
            <a:r>
              <a:rPr lang="en-US">
                <a:solidFill>
                  <a:schemeClr val="bg2"/>
                </a:solidFill>
                <a:latin typeface="Helvetica Light" panose="020B0403020202020204" pitchFamily="34" charset="0"/>
                <a:ea typeface="Roboto" panose="02000000000000000000" pitchFamily="2" charset="0"/>
              </a:rPr>
              <a:t>Spring 2023</a:t>
            </a:r>
          </a:p>
        </p:txBody>
      </p:sp>
      <p:sp>
        <p:nvSpPr>
          <p:cNvPr id="6" name="TextBox 5">
            <a:extLst>
              <a:ext uri="{FF2B5EF4-FFF2-40B4-BE49-F238E27FC236}">
                <a16:creationId xmlns:a16="http://schemas.microsoft.com/office/drawing/2014/main" id="{DCE3280C-DC50-5C1C-3794-D1FF966CE822}"/>
              </a:ext>
            </a:extLst>
          </p:cNvPr>
          <p:cNvSpPr txBox="1"/>
          <p:nvPr/>
        </p:nvSpPr>
        <p:spPr>
          <a:xfrm>
            <a:off x="2845196" y="2216726"/>
            <a:ext cx="9549607" cy="954107"/>
          </a:xfrm>
          <a:prstGeom prst="rect">
            <a:avLst/>
          </a:prstGeom>
          <a:noFill/>
        </p:spPr>
        <p:txBody>
          <a:bodyPr wrap="square" rtlCol="0">
            <a:spAutoFit/>
          </a:bodyPr>
          <a:lstStyle/>
          <a:p>
            <a:r>
              <a:rPr lang="en-US" sz="2800">
                <a:solidFill>
                  <a:schemeClr val="bg2"/>
                </a:solidFill>
                <a:latin typeface="Roboto Thin" panose="02000000000000000000" pitchFamily="2" charset="0"/>
                <a:ea typeface="Roboto Thin" panose="02000000000000000000" pitchFamily="2" charset="0"/>
              </a:rPr>
              <a:t>Lecture 13: Machine Learning in Seismology</a:t>
            </a:r>
          </a:p>
          <a:p>
            <a:r>
              <a:rPr lang="en-US" sz="2800">
                <a:solidFill>
                  <a:schemeClr val="bg2"/>
                </a:solidFill>
                <a:latin typeface="Roboto Thin" panose="02000000000000000000" pitchFamily="2" charset="0"/>
                <a:ea typeface="Roboto Thin" panose="02000000000000000000" pitchFamily="2" charset="0"/>
              </a:rPr>
              <a:t>Part 2</a:t>
            </a:r>
          </a:p>
        </p:txBody>
      </p:sp>
    </p:spTree>
    <p:extLst>
      <p:ext uri="{BB962C8B-B14F-4D97-AF65-F5344CB8AC3E}">
        <p14:creationId xmlns:p14="http://schemas.microsoft.com/office/powerpoint/2010/main" val="660872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C4E8-9C37-002C-F46F-E43ACB350B55}"/>
              </a:ext>
            </a:extLst>
          </p:cNvPr>
          <p:cNvSpPr>
            <a:spLocks noGrp="1"/>
          </p:cNvSpPr>
          <p:nvPr>
            <p:ph type="title"/>
          </p:nvPr>
        </p:nvSpPr>
        <p:spPr/>
        <p:txBody>
          <a:bodyPr/>
          <a:lstStyle/>
          <a:p>
            <a:r>
              <a:rPr lang="en-US"/>
              <a:t>The “U-net”</a:t>
            </a:r>
          </a:p>
        </p:txBody>
      </p:sp>
      <p:pic>
        <p:nvPicPr>
          <p:cNvPr id="4" name="Picture 3" descr="Chart, waterfall chart&#10;&#10;Description automatically generated">
            <a:extLst>
              <a:ext uri="{FF2B5EF4-FFF2-40B4-BE49-F238E27FC236}">
                <a16:creationId xmlns:a16="http://schemas.microsoft.com/office/drawing/2014/main" id="{B8763D75-C3E4-826B-BA81-CAB297C12FEB}"/>
              </a:ext>
            </a:extLst>
          </p:cNvPr>
          <p:cNvPicPr>
            <a:picLocks noChangeAspect="1"/>
          </p:cNvPicPr>
          <p:nvPr/>
        </p:nvPicPr>
        <p:blipFill rotWithShape="1">
          <a:blip r:embed="rId2"/>
          <a:srcRect r="4802"/>
          <a:stretch/>
        </p:blipFill>
        <p:spPr>
          <a:xfrm>
            <a:off x="5206482" y="2036773"/>
            <a:ext cx="6848669" cy="3027831"/>
          </a:xfrm>
          <a:prstGeom prst="rect">
            <a:avLst/>
          </a:prstGeom>
        </p:spPr>
      </p:pic>
      <p:sp>
        <p:nvSpPr>
          <p:cNvPr id="5" name="TextBox 4">
            <a:extLst>
              <a:ext uri="{FF2B5EF4-FFF2-40B4-BE49-F238E27FC236}">
                <a16:creationId xmlns:a16="http://schemas.microsoft.com/office/drawing/2014/main" id="{C75F7B48-149A-0ECC-1C81-DBC750EB0920}"/>
              </a:ext>
            </a:extLst>
          </p:cNvPr>
          <p:cNvSpPr txBox="1"/>
          <p:nvPr/>
        </p:nvSpPr>
        <p:spPr>
          <a:xfrm>
            <a:off x="294061" y="1028343"/>
            <a:ext cx="4912421" cy="4801314"/>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Convolutional Neural Network (CNN) architecture with a contracting branch (‘encoding’ branch) and an expanding branch (‘decoding’ branch).</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encoding branch is a conventional CNN where convolutional layers are applied to learn high-level, sparse representations of the data</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decoding branch is used to ‘</a:t>
            </a:r>
            <a:r>
              <a:rPr lang="en-US" err="1">
                <a:latin typeface="Montserrat" pitchFamily="2" charset="77"/>
              </a:rPr>
              <a:t>upsample</a:t>
            </a:r>
            <a:r>
              <a:rPr lang="en-US">
                <a:latin typeface="Montserrat" pitchFamily="2" charset="77"/>
              </a:rPr>
              <a:t>’ the dimensionality. For example, so that the output of the network as the same size as the input.</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Used heavily in ‘image segmentation’ problems. </a:t>
            </a:r>
          </a:p>
        </p:txBody>
      </p:sp>
      <p:sp>
        <p:nvSpPr>
          <p:cNvPr id="3" name="TextBox 2">
            <a:extLst>
              <a:ext uri="{FF2B5EF4-FFF2-40B4-BE49-F238E27FC236}">
                <a16:creationId xmlns:a16="http://schemas.microsoft.com/office/drawing/2014/main" id="{83DABF37-FDEC-A4A6-7237-B8B0076693DC}"/>
              </a:ext>
            </a:extLst>
          </p:cNvPr>
          <p:cNvSpPr txBox="1"/>
          <p:nvPr/>
        </p:nvSpPr>
        <p:spPr>
          <a:xfrm>
            <a:off x="7147035" y="1298109"/>
            <a:ext cx="3132082" cy="738664"/>
          </a:xfrm>
          <a:prstGeom prst="rect">
            <a:avLst/>
          </a:prstGeom>
          <a:noFill/>
        </p:spPr>
        <p:txBody>
          <a:bodyPr wrap="square" rtlCol="0">
            <a:spAutoFit/>
          </a:bodyPr>
          <a:lstStyle/>
          <a:p>
            <a:r>
              <a:rPr lang="en-US" sz="1400">
                <a:latin typeface="Montserrat" pitchFamily="2" charset="77"/>
              </a:rPr>
              <a:t>Skip connection can be thought of as adding an identity matrix to the weight matrix of the layer</a:t>
            </a:r>
          </a:p>
        </p:txBody>
      </p:sp>
      <p:cxnSp>
        <p:nvCxnSpPr>
          <p:cNvPr id="7" name="Straight Arrow Connector 6">
            <a:extLst>
              <a:ext uri="{FF2B5EF4-FFF2-40B4-BE49-F238E27FC236}">
                <a16:creationId xmlns:a16="http://schemas.microsoft.com/office/drawing/2014/main" id="{68CEFF44-EEE0-4A44-66BE-315A17DDF857}"/>
              </a:ext>
            </a:extLst>
          </p:cNvPr>
          <p:cNvCxnSpPr>
            <a:stCxn id="4" idx="0"/>
          </p:cNvCxnSpPr>
          <p:nvPr/>
        </p:nvCxnSpPr>
        <p:spPr>
          <a:xfrm flipH="1">
            <a:off x="8630816" y="2036773"/>
            <a:ext cx="1" cy="5382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9C8ED88-8B8C-63BE-E5CC-5C2D179B72A6}"/>
              </a:ext>
            </a:extLst>
          </p:cNvPr>
          <p:cNvSpPr txBox="1"/>
          <p:nvPr/>
        </p:nvSpPr>
        <p:spPr>
          <a:xfrm>
            <a:off x="6096000" y="5090993"/>
            <a:ext cx="5414963" cy="1477328"/>
          </a:xfrm>
          <a:prstGeom prst="rect">
            <a:avLst/>
          </a:prstGeom>
          <a:noFill/>
        </p:spPr>
        <p:txBody>
          <a:bodyPr wrap="square" rtlCol="0">
            <a:spAutoFit/>
          </a:bodyPr>
          <a:lstStyle/>
          <a:p>
            <a:r>
              <a:rPr lang="en-US">
                <a:latin typeface="Montserrat" pitchFamily="2" charset="77"/>
              </a:rPr>
              <a:t>Neural network layers with skip connections are sometimes called ‘residual blocks’ because it allows the network to learn changes to the input. Helps mitigate the ‘vanishing gradient’ problem.</a:t>
            </a:r>
          </a:p>
        </p:txBody>
      </p:sp>
    </p:spTree>
    <p:extLst>
      <p:ext uri="{BB962C8B-B14F-4D97-AF65-F5344CB8AC3E}">
        <p14:creationId xmlns:p14="http://schemas.microsoft.com/office/powerpoint/2010/main" val="220809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141D-3B85-0512-7A94-3507F07CC574}"/>
              </a:ext>
            </a:extLst>
          </p:cNvPr>
          <p:cNvSpPr>
            <a:spLocks noGrp="1"/>
          </p:cNvSpPr>
          <p:nvPr>
            <p:ph type="title"/>
          </p:nvPr>
        </p:nvSpPr>
        <p:spPr/>
        <p:txBody>
          <a:bodyPr/>
          <a:lstStyle/>
          <a:p>
            <a:r>
              <a:rPr lang="en-US"/>
              <a:t>Image segmentation</a:t>
            </a:r>
          </a:p>
        </p:txBody>
      </p:sp>
      <p:pic>
        <p:nvPicPr>
          <p:cNvPr id="1026" name="Picture 2" descr="null">
            <a:extLst>
              <a:ext uri="{FF2B5EF4-FFF2-40B4-BE49-F238E27FC236}">
                <a16:creationId xmlns:a16="http://schemas.microsoft.com/office/drawing/2014/main" id="{7BCA3018-AA03-9469-BE29-C28F7097F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0" y="1714500"/>
            <a:ext cx="1103630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DC00C4E-AC24-4B4C-2D27-39B31690E6D9}"/>
              </a:ext>
            </a:extLst>
          </p:cNvPr>
          <p:cNvSpPr txBox="1"/>
          <p:nvPr/>
        </p:nvSpPr>
        <p:spPr>
          <a:xfrm>
            <a:off x="608952" y="4866501"/>
            <a:ext cx="9442580" cy="276999"/>
          </a:xfrm>
          <a:prstGeom prst="rect">
            <a:avLst/>
          </a:prstGeom>
          <a:noFill/>
        </p:spPr>
        <p:txBody>
          <a:bodyPr wrap="square" rtlCol="0">
            <a:spAutoFit/>
          </a:bodyPr>
          <a:lstStyle/>
          <a:p>
            <a:r>
              <a:rPr lang="en-US" sz="1200">
                <a:latin typeface="Montserrat Light" pitchFamily="2" charset="77"/>
              </a:rPr>
              <a:t>https://</a:t>
            </a:r>
            <a:r>
              <a:rPr lang="en-US" sz="1200" err="1">
                <a:latin typeface="Montserrat Light" pitchFamily="2" charset="77"/>
              </a:rPr>
              <a:t>towardsdatascience.com</a:t>
            </a:r>
            <a:r>
              <a:rPr lang="en-US" sz="1200">
                <a:latin typeface="Montserrat Light" pitchFamily="2" charset="77"/>
              </a:rPr>
              <a:t>/espnetv2-for-semantic-segmentation-9e80f155d522</a:t>
            </a:r>
          </a:p>
        </p:txBody>
      </p:sp>
    </p:spTree>
    <p:extLst>
      <p:ext uri="{BB962C8B-B14F-4D97-AF65-F5344CB8AC3E}">
        <p14:creationId xmlns:p14="http://schemas.microsoft.com/office/powerpoint/2010/main" val="2822301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9C81-829D-19E2-3262-D3AF27133C5D}"/>
              </a:ext>
            </a:extLst>
          </p:cNvPr>
          <p:cNvSpPr>
            <a:spLocks noGrp="1"/>
          </p:cNvSpPr>
          <p:nvPr>
            <p:ph type="title"/>
          </p:nvPr>
        </p:nvSpPr>
        <p:spPr/>
        <p:txBody>
          <a:bodyPr/>
          <a:lstStyle/>
          <a:p>
            <a:r>
              <a:rPr lang="en-US"/>
              <a:t>Comparison with STA/LTA</a:t>
            </a:r>
          </a:p>
        </p:txBody>
      </p:sp>
      <p:pic>
        <p:nvPicPr>
          <p:cNvPr id="4" name="Picture 3" descr="A picture containing diagram&#10;&#10;Description automatically generated">
            <a:extLst>
              <a:ext uri="{FF2B5EF4-FFF2-40B4-BE49-F238E27FC236}">
                <a16:creationId xmlns:a16="http://schemas.microsoft.com/office/drawing/2014/main" id="{D6B6A1B1-C436-78DC-9135-0E109866401A}"/>
              </a:ext>
            </a:extLst>
          </p:cNvPr>
          <p:cNvPicPr>
            <a:picLocks noChangeAspect="1"/>
          </p:cNvPicPr>
          <p:nvPr/>
        </p:nvPicPr>
        <p:blipFill>
          <a:blip r:embed="rId2"/>
          <a:stretch>
            <a:fillRect/>
          </a:stretch>
        </p:blipFill>
        <p:spPr>
          <a:xfrm>
            <a:off x="409189" y="3429000"/>
            <a:ext cx="5859091" cy="2923492"/>
          </a:xfrm>
          <a:prstGeom prst="rect">
            <a:avLst/>
          </a:prstGeom>
        </p:spPr>
      </p:pic>
      <p:pic>
        <p:nvPicPr>
          <p:cNvPr id="6" name="Picture 5" descr="Chart&#10;&#10;Description automatically generated">
            <a:extLst>
              <a:ext uri="{FF2B5EF4-FFF2-40B4-BE49-F238E27FC236}">
                <a16:creationId xmlns:a16="http://schemas.microsoft.com/office/drawing/2014/main" id="{801060C7-BFBA-3ED2-7FB4-CB26B15CED2E}"/>
              </a:ext>
            </a:extLst>
          </p:cNvPr>
          <p:cNvPicPr>
            <a:picLocks noChangeAspect="1"/>
          </p:cNvPicPr>
          <p:nvPr/>
        </p:nvPicPr>
        <p:blipFill>
          <a:blip r:embed="rId3"/>
          <a:stretch>
            <a:fillRect/>
          </a:stretch>
        </p:blipFill>
        <p:spPr>
          <a:xfrm>
            <a:off x="6268280" y="1740235"/>
            <a:ext cx="5081030" cy="3377529"/>
          </a:xfrm>
          <a:prstGeom prst="rect">
            <a:avLst/>
          </a:prstGeom>
        </p:spPr>
      </p:pic>
      <p:sp>
        <p:nvSpPr>
          <p:cNvPr id="7" name="TextBox 6">
            <a:extLst>
              <a:ext uri="{FF2B5EF4-FFF2-40B4-BE49-F238E27FC236}">
                <a16:creationId xmlns:a16="http://schemas.microsoft.com/office/drawing/2014/main" id="{A1D39D56-615E-2130-487A-73D6A95131A2}"/>
              </a:ext>
            </a:extLst>
          </p:cNvPr>
          <p:cNvSpPr txBox="1"/>
          <p:nvPr/>
        </p:nvSpPr>
        <p:spPr>
          <a:xfrm>
            <a:off x="483151" y="1147612"/>
            <a:ext cx="5218844" cy="2031325"/>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Montserrat" pitchFamily="2" charset="77"/>
              </a:rPr>
              <a:t>PhaseNet</a:t>
            </a:r>
            <a:r>
              <a:rPr lang="en-US">
                <a:latin typeface="Montserrat" pitchFamily="2" charset="77"/>
              </a:rPr>
              <a:t> vastly outperforms traditional phase picking based on STA/LTA triggers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In particular, the STA/LTA method is very limited when it comes to properly identifying S-wave arrivals, but </a:t>
            </a:r>
            <a:r>
              <a:rPr lang="en-US" err="1">
                <a:latin typeface="Montserrat" pitchFamily="2" charset="77"/>
              </a:rPr>
              <a:t>PhaseNet</a:t>
            </a:r>
            <a:r>
              <a:rPr lang="en-US">
                <a:latin typeface="Montserrat" pitchFamily="2" charset="77"/>
              </a:rPr>
              <a:t> excels .</a:t>
            </a:r>
          </a:p>
        </p:txBody>
      </p:sp>
    </p:spTree>
    <p:extLst>
      <p:ext uri="{BB962C8B-B14F-4D97-AF65-F5344CB8AC3E}">
        <p14:creationId xmlns:p14="http://schemas.microsoft.com/office/powerpoint/2010/main" val="3369544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1705-D46B-ACC6-5D25-B2F8232E0F18}"/>
              </a:ext>
            </a:extLst>
          </p:cNvPr>
          <p:cNvSpPr>
            <a:spLocks noGrp="1"/>
          </p:cNvSpPr>
          <p:nvPr>
            <p:ph type="title"/>
          </p:nvPr>
        </p:nvSpPr>
        <p:spPr/>
        <p:txBody>
          <a:bodyPr/>
          <a:lstStyle/>
          <a:p>
            <a:r>
              <a:rPr lang="en-US"/>
              <a:t>Evaluation metrics: Precision and recall</a:t>
            </a:r>
          </a:p>
        </p:txBody>
      </p:sp>
      <p:sp>
        <p:nvSpPr>
          <p:cNvPr id="3" name="TextBox 2">
            <a:extLst>
              <a:ext uri="{FF2B5EF4-FFF2-40B4-BE49-F238E27FC236}">
                <a16:creationId xmlns:a16="http://schemas.microsoft.com/office/drawing/2014/main" id="{8DB1CAC1-6BFA-55FC-A5E5-31F41B683B5B}"/>
              </a:ext>
            </a:extLst>
          </p:cNvPr>
          <p:cNvSpPr txBox="1"/>
          <p:nvPr/>
        </p:nvSpPr>
        <p:spPr>
          <a:xfrm>
            <a:off x="502920" y="936962"/>
            <a:ext cx="5737860" cy="307777"/>
          </a:xfrm>
          <a:prstGeom prst="rect">
            <a:avLst/>
          </a:prstGeom>
          <a:noFill/>
        </p:spPr>
        <p:txBody>
          <a:bodyPr wrap="square" rtlCol="0">
            <a:spAutoFit/>
          </a:bodyPr>
          <a:lstStyle/>
          <a:p>
            <a:r>
              <a:rPr lang="en-US" sz="1400" b="1" i="0">
                <a:effectLst/>
                <a:latin typeface="Montserrat" pitchFamily="2" charset="77"/>
              </a:rPr>
              <a:t>precision = true positives / (true positives + false positives)</a:t>
            </a:r>
            <a:endParaRPr lang="en-US" sz="1400" b="1">
              <a:latin typeface="Montserrat" pitchFamily="2" charset="77"/>
            </a:endParaRPr>
          </a:p>
        </p:txBody>
      </p:sp>
      <p:sp>
        <p:nvSpPr>
          <p:cNvPr id="4" name="TextBox 3">
            <a:extLst>
              <a:ext uri="{FF2B5EF4-FFF2-40B4-BE49-F238E27FC236}">
                <a16:creationId xmlns:a16="http://schemas.microsoft.com/office/drawing/2014/main" id="{10789815-F4DA-DD6E-974E-FC63959FFABB}"/>
              </a:ext>
            </a:extLst>
          </p:cNvPr>
          <p:cNvSpPr txBox="1"/>
          <p:nvPr/>
        </p:nvSpPr>
        <p:spPr>
          <a:xfrm>
            <a:off x="502920" y="3429000"/>
            <a:ext cx="5383530" cy="307777"/>
          </a:xfrm>
          <a:prstGeom prst="rect">
            <a:avLst/>
          </a:prstGeom>
          <a:noFill/>
        </p:spPr>
        <p:txBody>
          <a:bodyPr wrap="square" rtlCol="0">
            <a:spAutoFit/>
          </a:bodyPr>
          <a:lstStyle/>
          <a:p>
            <a:r>
              <a:rPr lang="en-US" sz="1400" b="1" i="0">
                <a:effectLst/>
                <a:latin typeface="Montserrat" pitchFamily="2" charset="77"/>
              </a:rPr>
              <a:t>recall = true positives / (true positives + false negatives)</a:t>
            </a:r>
            <a:endParaRPr lang="en-US" sz="1400" b="1">
              <a:latin typeface="Montserrat" pitchFamily="2" charset="77"/>
            </a:endParaRPr>
          </a:p>
        </p:txBody>
      </p:sp>
      <p:sp>
        <p:nvSpPr>
          <p:cNvPr id="5" name="TextBox 4">
            <a:extLst>
              <a:ext uri="{FF2B5EF4-FFF2-40B4-BE49-F238E27FC236}">
                <a16:creationId xmlns:a16="http://schemas.microsoft.com/office/drawing/2014/main" id="{96772594-FFA0-B4EF-5D26-DF2596F9AA3E}"/>
              </a:ext>
            </a:extLst>
          </p:cNvPr>
          <p:cNvSpPr txBox="1"/>
          <p:nvPr/>
        </p:nvSpPr>
        <p:spPr>
          <a:xfrm>
            <a:off x="754734" y="1318080"/>
            <a:ext cx="4777740" cy="1815882"/>
          </a:xfrm>
          <a:prstGeom prst="rect">
            <a:avLst/>
          </a:prstGeom>
          <a:noFill/>
        </p:spPr>
        <p:txBody>
          <a:bodyPr wrap="square" rtlCol="0">
            <a:spAutoFit/>
          </a:bodyPr>
          <a:lstStyle/>
          <a:p>
            <a:r>
              <a:rPr lang="en-US" sz="1600">
                <a:latin typeface="Montserrat" pitchFamily="2" charset="77"/>
              </a:rPr>
              <a:t>Precision measures how accurate the classifier is when it comes to a positive outcome</a:t>
            </a:r>
          </a:p>
          <a:p>
            <a:endParaRPr lang="en-US" sz="1600">
              <a:latin typeface="Montserrat" pitchFamily="2" charset="77"/>
            </a:endParaRPr>
          </a:p>
          <a:p>
            <a:r>
              <a:rPr lang="en-US" sz="1600">
                <a:latin typeface="Montserrat" pitchFamily="2" charset="77"/>
              </a:rPr>
              <a:t>High precision models make few false positive predictions, but may miss some true positives</a:t>
            </a:r>
          </a:p>
        </p:txBody>
      </p:sp>
      <p:sp>
        <p:nvSpPr>
          <p:cNvPr id="6" name="TextBox 5">
            <a:extLst>
              <a:ext uri="{FF2B5EF4-FFF2-40B4-BE49-F238E27FC236}">
                <a16:creationId xmlns:a16="http://schemas.microsoft.com/office/drawing/2014/main" id="{EC9258F3-5513-1935-0CBF-334C03173426}"/>
              </a:ext>
            </a:extLst>
          </p:cNvPr>
          <p:cNvSpPr txBox="1"/>
          <p:nvPr/>
        </p:nvSpPr>
        <p:spPr>
          <a:xfrm>
            <a:off x="754734" y="3914507"/>
            <a:ext cx="4777740" cy="830997"/>
          </a:xfrm>
          <a:prstGeom prst="rect">
            <a:avLst/>
          </a:prstGeom>
          <a:noFill/>
        </p:spPr>
        <p:txBody>
          <a:bodyPr wrap="square" rtlCol="0">
            <a:spAutoFit/>
          </a:bodyPr>
          <a:lstStyle/>
          <a:p>
            <a:r>
              <a:rPr lang="en-US" sz="1600">
                <a:latin typeface="Montserrat" pitchFamily="2" charset="77"/>
              </a:rPr>
              <a:t>Recall measures the percentage of actual positives in the dataset that were correctly predicted by the model</a:t>
            </a:r>
          </a:p>
        </p:txBody>
      </p:sp>
      <p:sp>
        <p:nvSpPr>
          <p:cNvPr id="7" name="TextBox 6">
            <a:extLst>
              <a:ext uri="{FF2B5EF4-FFF2-40B4-BE49-F238E27FC236}">
                <a16:creationId xmlns:a16="http://schemas.microsoft.com/office/drawing/2014/main" id="{6ABFCD06-96DA-16FD-84E1-451CFA8863DA}"/>
              </a:ext>
            </a:extLst>
          </p:cNvPr>
          <p:cNvSpPr txBox="1"/>
          <p:nvPr/>
        </p:nvSpPr>
        <p:spPr>
          <a:xfrm>
            <a:off x="754734" y="4923235"/>
            <a:ext cx="4777740" cy="830997"/>
          </a:xfrm>
          <a:prstGeom prst="rect">
            <a:avLst/>
          </a:prstGeom>
          <a:noFill/>
        </p:spPr>
        <p:txBody>
          <a:bodyPr wrap="square" rtlCol="0">
            <a:spAutoFit/>
          </a:bodyPr>
          <a:lstStyle/>
          <a:p>
            <a:r>
              <a:rPr lang="en-US" sz="1600">
                <a:latin typeface="Montserrat" pitchFamily="2" charset="77"/>
              </a:rPr>
              <a:t>Models with high recall correctly identify most of the positives in the dataset, but may generate more false positives</a:t>
            </a:r>
          </a:p>
        </p:txBody>
      </p:sp>
      <p:sp>
        <p:nvSpPr>
          <p:cNvPr id="8" name="TextBox 7">
            <a:extLst>
              <a:ext uri="{FF2B5EF4-FFF2-40B4-BE49-F238E27FC236}">
                <a16:creationId xmlns:a16="http://schemas.microsoft.com/office/drawing/2014/main" id="{780B5965-9DDD-D11B-C3C4-42DBDE659DAC}"/>
              </a:ext>
            </a:extLst>
          </p:cNvPr>
          <p:cNvSpPr txBox="1"/>
          <p:nvPr/>
        </p:nvSpPr>
        <p:spPr>
          <a:xfrm>
            <a:off x="502920" y="6038850"/>
            <a:ext cx="5383530" cy="307777"/>
          </a:xfrm>
          <a:prstGeom prst="rect">
            <a:avLst/>
          </a:prstGeom>
          <a:noFill/>
        </p:spPr>
        <p:txBody>
          <a:bodyPr wrap="square" rtlCol="0">
            <a:spAutoFit/>
          </a:bodyPr>
          <a:lstStyle/>
          <a:p>
            <a:r>
              <a:rPr lang="en-US" sz="1400" b="1" i="0">
                <a:effectLst/>
                <a:latin typeface="Montserrat" pitchFamily="2" charset="77"/>
              </a:rPr>
              <a:t>F1 score = 2 (P x R) / (P + R) </a:t>
            </a:r>
            <a:endParaRPr lang="en-US" sz="1400" b="1">
              <a:latin typeface="Montserrat" pitchFamily="2" charset="77"/>
            </a:endParaRPr>
          </a:p>
        </p:txBody>
      </p:sp>
      <p:pic>
        <p:nvPicPr>
          <p:cNvPr id="10" name="Picture 9" descr="Table&#10;&#10;Description automatically generated">
            <a:extLst>
              <a:ext uri="{FF2B5EF4-FFF2-40B4-BE49-F238E27FC236}">
                <a16:creationId xmlns:a16="http://schemas.microsoft.com/office/drawing/2014/main" id="{8D8F333F-3518-28C3-2D54-8D2403E37047}"/>
              </a:ext>
            </a:extLst>
          </p:cNvPr>
          <p:cNvPicPr>
            <a:picLocks noChangeAspect="1"/>
          </p:cNvPicPr>
          <p:nvPr/>
        </p:nvPicPr>
        <p:blipFill>
          <a:blip r:embed="rId2"/>
          <a:stretch>
            <a:fillRect/>
          </a:stretch>
        </p:blipFill>
        <p:spPr>
          <a:xfrm>
            <a:off x="6436747" y="2276694"/>
            <a:ext cx="5252333" cy="2166498"/>
          </a:xfrm>
          <a:prstGeom prst="rect">
            <a:avLst/>
          </a:prstGeom>
        </p:spPr>
      </p:pic>
    </p:spTree>
    <p:extLst>
      <p:ext uri="{BB962C8B-B14F-4D97-AF65-F5344CB8AC3E}">
        <p14:creationId xmlns:p14="http://schemas.microsoft.com/office/powerpoint/2010/main" val="315533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009C-2253-1C4C-8F53-C0270B96B5FD}"/>
              </a:ext>
            </a:extLst>
          </p:cNvPr>
          <p:cNvSpPr>
            <a:spLocks noGrp="1"/>
          </p:cNvSpPr>
          <p:nvPr>
            <p:ph type="title"/>
          </p:nvPr>
        </p:nvSpPr>
        <p:spPr/>
        <p:txBody>
          <a:bodyPr/>
          <a:lstStyle/>
          <a:p>
            <a:r>
              <a:rPr lang="en-US"/>
              <a:t>Conclusions and outlook: </a:t>
            </a:r>
            <a:r>
              <a:rPr lang="en-US" err="1"/>
              <a:t>PhaseNet</a:t>
            </a:r>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BA4686B1-BB98-AC45-01B9-66A1533D66C5}"/>
              </a:ext>
            </a:extLst>
          </p:cNvPr>
          <p:cNvPicPr>
            <a:picLocks noChangeAspect="1"/>
          </p:cNvPicPr>
          <p:nvPr/>
        </p:nvPicPr>
        <p:blipFill rotWithShape="1">
          <a:blip r:embed="rId2"/>
          <a:srcRect l="6807" r="46533" b="11217"/>
          <a:stretch/>
        </p:blipFill>
        <p:spPr>
          <a:xfrm>
            <a:off x="6462792" y="898395"/>
            <a:ext cx="3626603" cy="2746321"/>
          </a:xfrm>
          <a:prstGeom prst="rect">
            <a:avLst/>
          </a:prstGeom>
        </p:spPr>
      </p:pic>
      <p:pic>
        <p:nvPicPr>
          <p:cNvPr id="5" name="Picture 4" descr="A screenshot of a computer&#10;&#10;Description automatically generated with medium confidence">
            <a:extLst>
              <a:ext uri="{FF2B5EF4-FFF2-40B4-BE49-F238E27FC236}">
                <a16:creationId xmlns:a16="http://schemas.microsoft.com/office/drawing/2014/main" id="{10FAA3B5-DC43-7CBA-995C-02D2BF221D02}"/>
              </a:ext>
            </a:extLst>
          </p:cNvPr>
          <p:cNvPicPr>
            <a:picLocks noChangeAspect="1"/>
          </p:cNvPicPr>
          <p:nvPr/>
        </p:nvPicPr>
        <p:blipFill rotWithShape="1">
          <a:blip r:embed="rId2"/>
          <a:srcRect l="53340" b="11217"/>
          <a:stretch/>
        </p:blipFill>
        <p:spPr>
          <a:xfrm>
            <a:off x="6462792" y="3862074"/>
            <a:ext cx="3626604" cy="2746321"/>
          </a:xfrm>
          <a:prstGeom prst="rect">
            <a:avLst/>
          </a:prstGeom>
        </p:spPr>
      </p:pic>
      <p:sp>
        <p:nvSpPr>
          <p:cNvPr id="6" name="TextBox 5">
            <a:extLst>
              <a:ext uri="{FF2B5EF4-FFF2-40B4-BE49-F238E27FC236}">
                <a16:creationId xmlns:a16="http://schemas.microsoft.com/office/drawing/2014/main" id="{8B8C6459-3EDE-50BD-A74B-F381DEC8D002}"/>
              </a:ext>
            </a:extLst>
          </p:cNvPr>
          <p:cNvSpPr txBox="1"/>
          <p:nvPr/>
        </p:nvSpPr>
        <p:spPr>
          <a:xfrm>
            <a:off x="10089395" y="1717557"/>
            <a:ext cx="1456842" cy="369332"/>
          </a:xfrm>
          <a:prstGeom prst="rect">
            <a:avLst/>
          </a:prstGeom>
          <a:noFill/>
        </p:spPr>
        <p:txBody>
          <a:bodyPr wrap="square" rtlCol="0">
            <a:spAutoFit/>
          </a:bodyPr>
          <a:lstStyle/>
          <a:p>
            <a:r>
              <a:rPr lang="en-US" b="1">
                <a:latin typeface="Montserrat SemiBold" pitchFamily="2" charset="77"/>
              </a:rPr>
              <a:t>P-picks</a:t>
            </a:r>
          </a:p>
        </p:txBody>
      </p:sp>
      <p:sp>
        <p:nvSpPr>
          <p:cNvPr id="7" name="TextBox 6">
            <a:extLst>
              <a:ext uri="{FF2B5EF4-FFF2-40B4-BE49-F238E27FC236}">
                <a16:creationId xmlns:a16="http://schemas.microsoft.com/office/drawing/2014/main" id="{026B4A55-D90E-1979-760D-14FACA54EA32}"/>
              </a:ext>
            </a:extLst>
          </p:cNvPr>
          <p:cNvSpPr txBox="1"/>
          <p:nvPr/>
        </p:nvSpPr>
        <p:spPr>
          <a:xfrm>
            <a:off x="10089395" y="4767043"/>
            <a:ext cx="1456842" cy="369332"/>
          </a:xfrm>
          <a:prstGeom prst="rect">
            <a:avLst/>
          </a:prstGeom>
          <a:noFill/>
        </p:spPr>
        <p:txBody>
          <a:bodyPr wrap="square" rtlCol="0">
            <a:spAutoFit/>
          </a:bodyPr>
          <a:lstStyle/>
          <a:p>
            <a:r>
              <a:rPr lang="en-US" b="1">
                <a:latin typeface="Montserrat SemiBold" pitchFamily="2" charset="77"/>
              </a:rPr>
              <a:t>S-picks</a:t>
            </a:r>
          </a:p>
        </p:txBody>
      </p:sp>
      <p:sp>
        <p:nvSpPr>
          <p:cNvPr id="8" name="TextBox 7">
            <a:extLst>
              <a:ext uri="{FF2B5EF4-FFF2-40B4-BE49-F238E27FC236}">
                <a16:creationId xmlns:a16="http://schemas.microsoft.com/office/drawing/2014/main" id="{A94ECBBF-35A4-9DC1-2AF6-14B589356678}"/>
              </a:ext>
            </a:extLst>
          </p:cNvPr>
          <p:cNvSpPr txBox="1"/>
          <p:nvPr/>
        </p:nvSpPr>
        <p:spPr>
          <a:xfrm>
            <a:off x="483151" y="1147612"/>
            <a:ext cx="5218844"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Deep learning-based phase pickers can already rival human performance, while operating on large sets of continuous data</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These approaches have the potential to vastly expand catalogs of seismic travel times, which can be used to improve models of the subsurface.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S-wave identification, in particular, is enhanced in deep learning phase pickers.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endParaRPr lang="en-US">
              <a:latin typeface="Montserrat" pitchFamily="2" charset="77"/>
            </a:endParaRPr>
          </a:p>
        </p:txBody>
      </p:sp>
    </p:spTree>
    <p:extLst>
      <p:ext uri="{BB962C8B-B14F-4D97-AF65-F5344CB8AC3E}">
        <p14:creationId xmlns:p14="http://schemas.microsoft.com/office/powerpoint/2010/main" val="161695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06489-48F1-407A-98CE-7DAFA7B8CC61}"/>
              </a:ext>
            </a:extLst>
          </p:cNvPr>
          <p:cNvSpPr>
            <a:spLocks noGrp="1"/>
          </p:cNvSpPr>
          <p:nvPr>
            <p:ph type="title"/>
          </p:nvPr>
        </p:nvSpPr>
        <p:spPr/>
        <p:txBody>
          <a:bodyPr/>
          <a:lstStyle/>
          <a:p>
            <a:r>
              <a:rPr lang="en-US"/>
              <a:t>Supervised vs unsupervised learning</a:t>
            </a:r>
          </a:p>
        </p:txBody>
      </p:sp>
      <p:sp>
        <p:nvSpPr>
          <p:cNvPr id="3" name="TextBox 2">
            <a:extLst>
              <a:ext uri="{FF2B5EF4-FFF2-40B4-BE49-F238E27FC236}">
                <a16:creationId xmlns:a16="http://schemas.microsoft.com/office/drawing/2014/main" id="{71B3B4D9-8650-A3A0-22DE-5BC1907DB468}"/>
              </a:ext>
            </a:extLst>
          </p:cNvPr>
          <p:cNvSpPr txBox="1"/>
          <p:nvPr/>
        </p:nvSpPr>
        <p:spPr>
          <a:xfrm>
            <a:off x="426921" y="947617"/>
            <a:ext cx="9955569" cy="3785652"/>
          </a:xfrm>
          <a:prstGeom prst="rect">
            <a:avLst/>
          </a:prstGeom>
          <a:noFill/>
        </p:spPr>
        <p:txBody>
          <a:bodyPr wrap="square" rtlCol="0">
            <a:spAutoFit/>
          </a:bodyPr>
          <a:lstStyle/>
          <a:p>
            <a:r>
              <a:rPr lang="en-US" sz="2400">
                <a:latin typeface="Montserrat" pitchFamily="2" charset="77"/>
              </a:rPr>
              <a:t>Supervised learning</a:t>
            </a:r>
          </a:p>
          <a:p>
            <a:pPr marL="285750" indent="-285750">
              <a:buFont typeface="Arial" panose="020B0604020202020204" pitchFamily="34" charset="0"/>
              <a:buChar char="•"/>
            </a:pPr>
            <a:endParaRPr lang="en-US">
              <a:latin typeface="Montserrat" pitchFamily="2" charset="77"/>
            </a:endParaRPr>
          </a:p>
          <a:p>
            <a:pPr lvl="2"/>
            <a:r>
              <a:rPr lang="en-US">
                <a:latin typeface="Montserrat" pitchFamily="2" charset="77"/>
              </a:rPr>
              <a:t>requires </a:t>
            </a:r>
            <a:r>
              <a:rPr lang="en-US" b="1">
                <a:latin typeface="Montserrat" pitchFamily="2" charset="77"/>
              </a:rPr>
              <a:t>labeled data sets</a:t>
            </a:r>
            <a:r>
              <a:rPr lang="en-US">
                <a:latin typeface="Montserrat" pitchFamily="2" charset="77"/>
              </a:rPr>
              <a:t>. The labeled data is used to train the model, which learns how to optimize predictions to match the known labels.</a:t>
            </a:r>
          </a:p>
          <a:p>
            <a:pPr lvl="2"/>
            <a:endParaRPr lang="en-US">
              <a:latin typeface="Montserrat" pitchFamily="2" charset="77"/>
            </a:endParaRPr>
          </a:p>
          <a:p>
            <a:pPr lvl="2"/>
            <a:r>
              <a:rPr lang="en-US">
                <a:latin typeface="Montserrat" pitchFamily="2" charset="77"/>
              </a:rPr>
              <a:t>Examples include deep neural networks for classification, large language models (e.g., </a:t>
            </a:r>
            <a:r>
              <a:rPr lang="en-US" err="1">
                <a:latin typeface="Montserrat" pitchFamily="2" charset="77"/>
              </a:rPr>
              <a:t>ChatGPT</a:t>
            </a:r>
            <a:r>
              <a:rPr lang="en-US">
                <a:latin typeface="Montserrat" pitchFamily="2" charset="77"/>
              </a:rPr>
              <a:t>), image generation models (e.g., DALL-E, </a:t>
            </a:r>
            <a:r>
              <a:rPr lang="en-US" err="1">
                <a:latin typeface="Montserrat" pitchFamily="2" charset="77"/>
              </a:rPr>
              <a:t>MidJourney</a:t>
            </a:r>
            <a:r>
              <a:rPr lang="en-US">
                <a:latin typeface="Montserrat" pitchFamily="2" charset="77"/>
              </a:rPr>
              <a:t>).</a:t>
            </a:r>
          </a:p>
          <a:p>
            <a:pPr lvl="2"/>
            <a:endParaRPr lang="en-US">
              <a:latin typeface="Montserrat" pitchFamily="2" charset="77"/>
            </a:endParaRPr>
          </a:p>
          <a:p>
            <a:pPr lvl="2"/>
            <a:endParaRPr lang="en-US">
              <a:latin typeface="Montserrat" pitchFamily="2" charset="77"/>
            </a:endParaRP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endParaRPr lang="en-US" b="1">
              <a:latin typeface="Montserrat" pitchFamily="2" charset="77"/>
            </a:endParaRPr>
          </a:p>
          <a:p>
            <a:pPr marL="285750" indent="-285750">
              <a:buFont typeface="Arial" panose="020B0604020202020204" pitchFamily="34" charset="0"/>
              <a:buChar char="•"/>
            </a:pPr>
            <a:endParaRPr lang="en-US" b="1">
              <a:latin typeface="Montserrat" pitchFamily="2" charset="77"/>
            </a:endParaRPr>
          </a:p>
        </p:txBody>
      </p:sp>
      <p:sp>
        <p:nvSpPr>
          <p:cNvPr id="4" name="TextBox 3">
            <a:extLst>
              <a:ext uri="{FF2B5EF4-FFF2-40B4-BE49-F238E27FC236}">
                <a16:creationId xmlns:a16="http://schemas.microsoft.com/office/drawing/2014/main" id="{CA953FAE-E728-18DD-977B-B0CFAACAEC73}"/>
              </a:ext>
            </a:extLst>
          </p:cNvPr>
          <p:cNvSpPr txBox="1"/>
          <p:nvPr/>
        </p:nvSpPr>
        <p:spPr>
          <a:xfrm>
            <a:off x="426921" y="3518704"/>
            <a:ext cx="10534304" cy="2954655"/>
          </a:xfrm>
          <a:prstGeom prst="rect">
            <a:avLst/>
          </a:prstGeom>
          <a:noFill/>
        </p:spPr>
        <p:txBody>
          <a:bodyPr wrap="square" rtlCol="0">
            <a:spAutoFit/>
          </a:bodyPr>
          <a:lstStyle/>
          <a:p>
            <a:r>
              <a:rPr lang="en-US" sz="2400">
                <a:latin typeface="Montserrat" pitchFamily="2" charset="77"/>
              </a:rPr>
              <a:t>Unsupervised learning</a:t>
            </a:r>
          </a:p>
          <a:p>
            <a:pPr marL="285750" indent="-285750">
              <a:buFont typeface="Arial" panose="020B0604020202020204" pitchFamily="34" charset="0"/>
              <a:buChar char="•"/>
            </a:pPr>
            <a:endParaRPr lang="en-US">
              <a:latin typeface="Montserrat" pitchFamily="2" charset="77"/>
            </a:endParaRPr>
          </a:p>
          <a:p>
            <a:r>
              <a:rPr lang="en-US">
                <a:latin typeface="Montserrat" pitchFamily="2" charset="77"/>
              </a:rPr>
              <a:t>	type of machine learning that uses </a:t>
            </a:r>
            <a:r>
              <a:rPr lang="en-US" b="1">
                <a:latin typeface="Montserrat" pitchFamily="2" charset="77"/>
              </a:rPr>
              <a:t>un-labeled data sets. </a:t>
            </a:r>
          </a:p>
          <a:p>
            <a:endParaRPr lang="en-US" b="1">
              <a:latin typeface="Montserrat" pitchFamily="2" charset="77"/>
            </a:endParaRPr>
          </a:p>
          <a:p>
            <a:r>
              <a:rPr lang="en-US">
                <a:latin typeface="Montserrat" pitchFamily="2" charset="77"/>
              </a:rPr>
              <a:t>	there is no ‘target’ output for the model. Rather, the model learns to uncover 	patterns within the data </a:t>
            </a:r>
          </a:p>
          <a:p>
            <a:endParaRPr lang="en-US">
              <a:latin typeface="Montserrat" pitchFamily="2" charset="77"/>
            </a:endParaRPr>
          </a:p>
          <a:p>
            <a:r>
              <a:rPr lang="en-US">
                <a:latin typeface="Montserrat" pitchFamily="2" charset="77"/>
              </a:rPr>
              <a:t>	Common examples of unsupervised learning are clustering and anomaly 	detection</a:t>
            </a:r>
          </a:p>
          <a:p>
            <a:endParaRPr lang="en-US"/>
          </a:p>
        </p:txBody>
      </p:sp>
    </p:spTree>
    <p:extLst>
      <p:ext uri="{BB962C8B-B14F-4D97-AF65-F5344CB8AC3E}">
        <p14:creationId xmlns:p14="http://schemas.microsoft.com/office/powerpoint/2010/main" val="152714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with medium confidence">
            <a:extLst>
              <a:ext uri="{FF2B5EF4-FFF2-40B4-BE49-F238E27FC236}">
                <a16:creationId xmlns:a16="http://schemas.microsoft.com/office/drawing/2014/main" id="{27218E94-DC62-D3CC-3A66-617C2CB2720A}"/>
              </a:ext>
            </a:extLst>
          </p:cNvPr>
          <p:cNvPicPr>
            <a:picLocks noChangeAspect="1"/>
          </p:cNvPicPr>
          <p:nvPr/>
        </p:nvPicPr>
        <p:blipFill>
          <a:blip r:embed="rId2"/>
          <a:stretch>
            <a:fillRect/>
          </a:stretch>
        </p:blipFill>
        <p:spPr>
          <a:xfrm>
            <a:off x="179882" y="0"/>
            <a:ext cx="7772400" cy="188092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27BFE283-C09A-8C4F-C473-46AFDE93B843}"/>
              </a:ext>
            </a:extLst>
          </p:cNvPr>
          <p:cNvPicPr>
            <a:picLocks noChangeAspect="1"/>
          </p:cNvPicPr>
          <p:nvPr/>
        </p:nvPicPr>
        <p:blipFill>
          <a:blip r:embed="rId3"/>
          <a:stretch>
            <a:fillRect/>
          </a:stretch>
        </p:blipFill>
        <p:spPr>
          <a:xfrm>
            <a:off x="7952282" y="0"/>
            <a:ext cx="3105462" cy="593691"/>
          </a:xfrm>
          <a:prstGeom prst="rect">
            <a:avLst/>
          </a:prstGeom>
        </p:spPr>
      </p:pic>
      <p:sp>
        <p:nvSpPr>
          <p:cNvPr id="7" name="TextBox 6">
            <a:extLst>
              <a:ext uri="{FF2B5EF4-FFF2-40B4-BE49-F238E27FC236}">
                <a16:creationId xmlns:a16="http://schemas.microsoft.com/office/drawing/2014/main" id="{5D48407F-A574-8442-1B02-7F3FF146D0C5}"/>
              </a:ext>
            </a:extLst>
          </p:cNvPr>
          <p:cNvSpPr txBox="1"/>
          <p:nvPr/>
        </p:nvSpPr>
        <p:spPr>
          <a:xfrm>
            <a:off x="253302" y="2024062"/>
            <a:ext cx="5842698"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Phase picking is not the final step in an earthquake monitoring workflow… The full process requires estimating the location, origin time, and magnitude of seismic events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location problem requires </a:t>
            </a:r>
            <a:r>
              <a:rPr lang="en-US" b="1">
                <a:latin typeface="Montserrat" pitchFamily="2" charset="77"/>
              </a:rPr>
              <a:t>phase association</a:t>
            </a:r>
          </a:p>
          <a:p>
            <a:pPr marL="285750" indent="-285750">
              <a:buFont typeface="Arial" panose="020B0604020202020204" pitchFamily="34" charset="0"/>
              <a:buChar char="•"/>
            </a:pPr>
            <a:endParaRPr lang="en-US" b="1">
              <a:latin typeface="Montserrat" pitchFamily="2" charset="77"/>
            </a:endParaRPr>
          </a:p>
          <a:p>
            <a:pPr marL="285750" indent="-285750">
              <a:buFont typeface="Arial" panose="020B0604020202020204" pitchFamily="34" charset="0"/>
              <a:buChar char="•"/>
            </a:pPr>
            <a:r>
              <a:rPr lang="en-US">
                <a:latin typeface="Montserrat" pitchFamily="2" charset="77"/>
              </a:rPr>
              <a:t>The phase association step groups phase picks together that share a common origin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This can be performed using unsupervised machine learning algorithms used for clustering (e.g., Gaussian Mixture Modeling in the case of </a:t>
            </a:r>
            <a:r>
              <a:rPr lang="en-US" err="1">
                <a:latin typeface="Montserrat" pitchFamily="2" charset="77"/>
              </a:rPr>
              <a:t>GaMMA</a:t>
            </a:r>
            <a:r>
              <a:rPr lang="en-US">
                <a:latin typeface="Montserrat" pitchFamily="2" charset="77"/>
              </a:rPr>
              <a:t>)</a:t>
            </a:r>
          </a:p>
        </p:txBody>
      </p:sp>
      <p:pic>
        <p:nvPicPr>
          <p:cNvPr id="9" name="Picture 8" descr="Diagram&#10;&#10;Description automatically generated with medium confidence">
            <a:extLst>
              <a:ext uri="{FF2B5EF4-FFF2-40B4-BE49-F238E27FC236}">
                <a16:creationId xmlns:a16="http://schemas.microsoft.com/office/drawing/2014/main" id="{9E3D6265-7899-25CF-B5E3-7C5F8E3012F1}"/>
              </a:ext>
            </a:extLst>
          </p:cNvPr>
          <p:cNvPicPr>
            <a:picLocks noChangeAspect="1"/>
          </p:cNvPicPr>
          <p:nvPr/>
        </p:nvPicPr>
        <p:blipFill>
          <a:blip r:embed="rId4"/>
          <a:stretch>
            <a:fillRect/>
          </a:stretch>
        </p:blipFill>
        <p:spPr>
          <a:xfrm>
            <a:off x="6295869" y="2225616"/>
            <a:ext cx="5314312" cy="3938130"/>
          </a:xfrm>
          <a:prstGeom prst="rect">
            <a:avLst/>
          </a:prstGeom>
        </p:spPr>
      </p:pic>
    </p:spTree>
    <p:extLst>
      <p:ext uri="{BB962C8B-B14F-4D97-AF65-F5344CB8AC3E}">
        <p14:creationId xmlns:p14="http://schemas.microsoft.com/office/powerpoint/2010/main" val="2682893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832A-5EF6-DFC3-F06B-BE10C3991CE4}"/>
              </a:ext>
            </a:extLst>
          </p:cNvPr>
          <p:cNvSpPr>
            <a:spLocks noGrp="1"/>
          </p:cNvSpPr>
          <p:nvPr>
            <p:ph type="title"/>
          </p:nvPr>
        </p:nvSpPr>
        <p:spPr/>
        <p:txBody>
          <a:bodyPr/>
          <a:lstStyle/>
          <a:p>
            <a:r>
              <a:rPr lang="en-US"/>
              <a:t>Signal ‘de-noising’</a:t>
            </a:r>
          </a:p>
        </p:txBody>
      </p:sp>
      <p:sp>
        <p:nvSpPr>
          <p:cNvPr id="7" name="TextBox 6">
            <a:extLst>
              <a:ext uri="{FF2B5EF4-FFF2-40B4-BE49-F238E27FC236}">
                <a16:creationId xmlns:a16="http://schemas.microsoft.com/office/drawing/2014/main" id="{F244A832-42A7-5687-9405-C6EE5FDA9FC4}"/>
              </a:ext>
            </a:extLst>
          </p:cNvPr>
          <p:cNvSpPr txBox="1"/>
          <p:nvPr/>
        </p:nvSpPr>
        <p:spPr>
          <a:xfrm>
            <a:off x="274674" y="1418490"/>
            <a:ext cx="6247150" cy="3139321"/>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De-noising methods attempt to separate seismic signals (e.g., ground motion caused by earthquakes) from background noise (e.g., ocean waves, wind, anthropogenic sources).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Challenges arise when signal and noise overlap in time and frequency.</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Deep learning approaches using supervised learning can train neural networks to automate this task.</a:t>
            </a:r>
          </a:p>
        </p:txBody>
      </p:sp>
      <p:pic>
        <p:nvPicPr>
          <p:cNvPr id="4" name="Picture 3" descr="Diagram&#10;&#10;Description automatically generated">
            <a:extLst>
              <a:ext uri="{FF2B5EF4-FFF2-40B4-BE49-F238E27FC236}">
                <a16:creationId xmlns:a16="http://schemas.microsoft.com/office/drawing/2014/main" id="{AD3C4F57-B791-237C-D56B-3559BAFFB736}"/>
              </a:ext>
            </a:extLst>
          </p:cNvPr>
          <p:cNvPicPr>
            <a:picLocks noChangeAspect="1"/>
          </p:cNvPicPr>
          <p:nvPr/>
        </p:nvPicPr>
        <p:blipFill>
          <a:blip r:embed="rId2"/>
          <a:stretch>
            <a:fillRect/>
          </a:stretch>
        </p:blipFill>
        <p:spPr>
          <a:xfrm>
            <a:off x="6841586" y="1316470"/>
            <a:ext cx="4968835" cy="4225059"/>
          </a:xfrm>
          <a:prstGeom prst="rect">
            <a:avLst/>
          </a:prstGeom>
        </p:spPr>
      </p:pic>
    </p:spTree>
    <p:extLst>
      <p:ext uri="{BB962C8B-B14F-4D97-AF65-F5344CB8AC3E}">
        <p14:creationId xmlns:p14="http://schemas.microsoft.com/office/powerpoint/2010/main" val="1062526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5512-85AF-D74B-997B-C196E92CAAE0}"/>
              </a:ext>
            </a:extLst>
          </p:cNvPr>
          <p:cNvSpPr>
            <a:spLocks noGrp="1"/>
          </p:cNvSpPr>
          <p:nvPr>
            <p:ph type="title"/>
          </p:nvPr>
        </p:nvSpPr>
        <p:spPr>
          <a:xfrm>
            <a:off x="139207" y="0"/>
            <a:ext cx="10515600" cy="719396"/>
          </a:xfrm>
        </p:spPr>
        <p:txBody>
          <a:bodyPr/>
          <a:lstStyle/>
          <a:p>
            <a:r>
              <a:rPr lang="en-US" err="1"/>
              <a:t>DeepDenoiser</a:t>
            </a:r>
            <a:r>
              <a:rPr lang="en-US"/>
              <a:t> (https://</a:t>
            </a:r>
            <a:r>
              <a:rPr lang="en-US" err="1"/>
              <a:t>github.com</a:t>
            </a:r>
            <a:r>
              <a:rPr lang="en-US"/>
              <a:t>/AI4EPS/</a:t>
            </a:r>
            <a:r>
              <a:rPr lang="en-US" err="1"/>
              <a:t>DeepDenoiser</a:t>
            </a:r>
            <a:r>
              <a:rPr lang="en-US"/>
              <a:t>)</a:t>
            </a:r>
          </a:p>
        </p:txBody>
      </p:sp>
      <p:pic>
        <p:nvPicPr>
          <p:cNvPr id="4" name="Picture 3" descr="Text&#10;&#10;Description automatically generated">
            <a:extLst>
              <a:ext uri="{FF2B5EF4-FFF2-40B4-BE49-F238E27FC236}">
                <a16:creationId xmlns:a16="http://schemas.microsoft.com/office/drawing/2014/main" id="{9C7EC64F-03B7-193E-847D-C9BE569925C9}"/>
              </a:ext>
            </a:extLst>
          </p:cNvPr>
          <p:cNvPicPr>
            <a:picLocks noChangeAspect="1"/>
          </p:cNvPicPr>
          <p:nvPr/>
        </p:nvPicPr>
        <p:blipFill>
          <a:blip r:embed="rId2"/>
          <a:stretch>
            <a:fillRect/>
          </a:stretch>
        </p:blipFill>
        <p:spPr>
          <a:xfrm>
            <a:off x="5836243" y="955195"/>
            <a:ext cx="4818564" cy="886922"/>
          </a:xfrm>
          <a:prstGeom prst="rect">
            <a:avLst/>
          </a:prstGeom>
        </p:spPr>
      </p:pic>
      <p:pic>
        <p:nvPicPr>
          <p:cNvPr id="3" name="Picture 2" descr="Diagram&#10;&#10;Description automatically generated with low confidence">
            <a:extLst>
              <a:ext uri="{FF2B5EF4-FFF2-40B4-BE49-F238E27FC236}">
                <a16:creationId xmlns:a16="http://schemas.microsoft.com/office/drawing/2014/main" id="{CBF1D513-F02E-9C39-B13E-97E67CBF020D}"/>
              </a:ext>
            </a:extLst>
          </p:cNvPr>
          <p:cNvPicPr>
            <a:picLocks noChangeAspect="1"/>
          </p:cNvPicPr>
          <p:nvPr/>
        </p:nvPicPr>
        <p:blipFill>
          <a:blip r:embed="rId3"/>
          <a:stretch>
            <a:fillRect/>
          </a:stretch>
        </p:blipFill>
        <p:spPr>
          <a:xfrm>
            <a:off x="4818565" y="2077916"/>
            <a:ext cx="7255782" cy="4221649"/>
          </a:xfrm>
          <a:prstGeom prst="rect">
            <a:avLst/>
          </a:prstGeom>
        </p:spPr>
      </p:pic>
      <p:sp>
        <p:nvSpPr>
          <p:cNvPr id="5" name="TextBox 4">
            <a:extLst>
              <a:ext uri="{FF2B5EF4-FFF2-40B4-BE49-F238E27FC236}">
                <a16:creationId xmlns:a16="http://schemas.microsoft.com/office/drawing/2014/main" id="{870C514B-3C31-71A3-D835-918131047799}"/>
              </a:ext>
            </a:extLst>
          </p:cNvPr>
          <p:cNvSpPr txBox="1"/>
          <p:nvPr/>
        </p:nvSpPr>
        <p:spPr>
          <a:xfrm>
            <a:off x="139207" y="1398656"/>
            <a:ext cx="4679358" cy="3693319"/>
          </a:xfrm>
          <a:prstGeom prst="rect">
            <a:avLst/>
          </a:prstGeom>
          <a:noFill/>
        </p:spPr>
        <p:txBody>
          <a:bodyPr wrap="square" rtlCol="0">
            <a:spAutoFit/>
          </a:bodyPr>
          <a:lstStyle/>
          <a:p>
            <a:pPr marL="285750" indent="-285750">
              <a:buFont typeface="Arial" panose="020B0604020202020204" pitchFamily="34" charset="0"/>
              <a:buChar char="•"/>
            </a:pPr>
            <a:r>
              <a:rPr lang="en-US" err="1">
                <a:latin typeface="Montserrat" pitchFamily="2" charset="77"/>
              </a:rPr>
              <a:t>DeepDenoiser</a:t>
            </a:r>
            <a:r>
              <a:rPr lang="en-US">
                <a:latin typeface="Montserrat" pitchFamily="2" charset="77"/>
              </a:rPr>
              <a:t> is a deep learning-based approach that works on spectrograms to separate signal from noise in the time-frequency domain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Uses a ‘U-net’ architecture, which learns two masks: one for the signal and one for the noise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masks of signal and noise in the time-frequency domain are transformed to the time domain</a:t>
            </a:r>
          </a:p>
        </p:txBody>
      </p:sp>
    </p:spTree>
    <p:extLst>
      <p:ext uri="{BB962C8B-B14F-4D97-AF65-F5344CB8AC3E}">
        <p14:creationId xmlns:p14="http://schemas.microsoft.com/office/powerpoint/2010/main" val="308251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44D5-BC2E-9C69-0D08-A7C1EBB35B75}"/>
              </a:ext>
            </a:extLst>
          </p:cNvPr>
          <p:cNvSpPr>
            <a:spLocks noGrp="1"/>
          </p:cNvSpPr>
          <p:nvPr>
            <p:ph type="title"/>
          </p:nvPr>
        </p:nvSpPr>
        <p:spPr/>
        <p:txBody>
          <a:bodyPr/>
          <a:lstStyle/>
          <a:p>
            <a:r>
              <a:rPr lang="en-US"/>
              <a:t>Data set and architecture of </a:t>
            </a:r>
            <a:r>
              <a:rPr lang="en-US" err="1"/>
              <a:t>DeepDenoiser</a:t>
            </a:r>
            <a:endParaRPr lang="en-US"/>
          </a:p>
        </p:txBody>
      </p:sp>
      <p:pic>
        <p:nvPicPr>
          <p:cNvPr id="4" name="Picture 3" descr="A picture containing waterfall chart&#10;&#10;Description automatically generated">
            <a:extLst>
              <a:ext uri="{FF2B5EF4-FFF2-40B4-BE49-F238E27FC236}">
                <a16:creationId xmlns:a16="http://schemas.microsoft.com/office/drawing/2014/main" id="{0792566A-77FD-6D5C-2415-D038A7E84FD7}"/>
              </a:ext>
            </a:extLst>
          </p:cNvPr>
          <p:cNvPicPr>
            <a:picLocks noChangeAspect="1"/>
          </p:cNvPicPr>
          <p:nvPr/>
        </p:nvPicPr>
        <p:blipFill>
          <a:blip r:embed="rId3"/>
          <a:stretch>
            <a:fillRect/>
          </a:stretch>
        </p:blipFill>
        <p:spPr>
          <a:xfrm>
            <a:off x="1915391" y="3581399"/>
            <a:ext cx="8361218" cy="3130388"/>
          </a:xfrm>
          <a:prstGeom prst="rect">
            <a:avLst/>
          </a:prstGeom>
        </p:spPr>
      </p:pic>
      <p:sp>
        <p:nvSpPr>
          <p:cNvPr id="5" name="TextBox 4">
            <a:extLst>
              <a:ext uri="{FF2B5EF4-FFF2-40B4-BE49-F238E27FC236}">
                <a16:creationId xmlns:a16="http://schemas.microsoft.com/office/drawing/2014/main" id="{A20241AC-02CD-DC9E-AE04-B38B848B7D88}"/>
              </a:ext>
            </a:extLst>
          </p:cNvPr>
          <p:cNvSpPr txBox="1"/>
          <p:nvPr/>
        </p:nvSpPr>
        <p:spPr>
          <a:xfrm>
            <a:off x="606467" y="900856"/>
            <a:ext cx="10979066" cy="2862322"/>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Training data set consists of 56,345 high SNR earthquake waveforms (used as the ‘signal’ samples) and 179,233 seismograms of various types of non-earthquake signals (used as the ‘noise’ samples). 30 s waveform samples collected from the North California Seismic Network are used.</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’Noisy’ seismograms are generated by randomly adding a noise sample to a signal, with variable SNR</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prediction targets (i.e., labels) are the time-frequency representations of the either the signal or noise </a:t>
            </a:r>
          </a:p>
        </p:txBody>
      </p:sp>
    </p:spTree>
    <p:extLst>
      <p:ext uri="{BB962C8B-B14F-4D97-AF65-F5344CB8AC3E}">
        <p14:creationId xmlns:p14="http://schemas.microsoft.com/office/powerpoint/2010/main" val="3603949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B1AA0D0-2E23-0A20-E0BA-9E12FEA622BB}"/>
              </a:ext>
            </a:extLst>
          </p:cNvPr>
          <p:cNvSpPr txBox="1">
            <a:spLocks/>
          </p:cNvSpPr>
          <p:nvPr/>
        </p:nvSpPr>
        <p:spPr>
          <a:xfrm>
            <a:off x="532427" y="52858"/>
            <a:ext cx="9144000" cy="609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1">
                <a:latin typeface="Roboto" panose="02000000000000000000" pitchFamily="2" charset="0"/>
                <a:ea typeface="Roboto" panose="02000000000000000000" pitchFamily="2" charset="0"/>
              </a:rPr>
              <a:t>Class schedule</a:t>
            </a:r>
          </a:p>
        </p:txBody>
      </p:sp>
      <p:graphicFrame>
        <p:nvGraphicFramePr>
          <p:cNvPr id="2" name="Table 1">
            <a:extLst>
              <a:ext uri="{FF2B5EF4-FFF2-40B4-BE49-F238E27FC236}">
                <a16:creationId xmlns:a16="http://schemas.microsoft.com/office/drawing/2014/main" id="{B7058B99-03DF-6C00-8765-37E1D31EE436}"/>
              </a:ext>
            </a:extLst>
          </p:cNvPr>
          <p:cNvGraphicFramePr>
            <a:graphicFrameLocks noGrp="1"/>
          </p:cNvGraphicFramePr>
          <p:nvPr>
            <p:extLst>
              <p:ext uri="{D42A27DB-BD31-4B8C-83A1-F6EECF244321}">
                <p14:modId xmlns:p14="http://schemas.microsoft.com/office/powerpoint/2010/main" val="3771213757"/>
              </p:ext>
            </p:extLst>
          </p:nvPr>
        </p:nvGraphicFramePr>
        <p:xfrm>
          <a:off x="234878" y="662457"/>
          <a:ext cx="6258070" cy="6021025"/>
        </p:xfrm>
        <a:graphic>
          <a:graphicData uri="http://schemas.openxmlformats.org/drawingml/2006/table">
            <a:tbl>
              <a:tblPr firstRow="1" firstCol="1" bandRow="1">
                <a:tableStyleId>{5C22544A-7EE6-4342-B048-85BDC9FD1C3A}</a:tableStyleId>
              </a:tblPr>
              <a:tblGrid>
                <a:gridCol w="607515">
                  <a:extLst>
                    <a:ext uri="{9D8B030D-6E8A-4147-A177-3AD203B41FA5}">
                      <a16:colId xmlns:a16="http://schemas.microsoft.com/office/drawing/2014/main" val="1056481097"/>
                    </a:ext>
                  </a:extLst>
                </a:gridCol>
                <a:gridCol w="1068703">
                  <a:extLst>
                    <a:ext uri="{9D8B030D-6E8A-4147-A177-3AD203B41FA5}">
                      <a16:colId xmlns:a16="http://schemas.microsoft.com/office/drawing/2014/main" val="2611648886"/>
                    </a:ext>
                  </a:extLst>
                </a:gridCol>
                <a:gridCol w="2075688">
                  <a:extLst>
                    <a:ext uri="{9D8B030D-6E8A-4147-A177-3AD203B41FA5}">
                      <a16:colId xmlns:a16="http://schemas.microsoft.com/office/drawing/2014/main" val="934382152"/>
                    </a:ext>
                  </a:extLst>
                </a:gridCol>
                <a:gridCol w="2506164">
                  <a:extLst>
                    <a:ext uri="{9D8B030D-6E8A-4147-A177-3AD203B41FA5}">
                      <a16:colId xmlns:a16="http://schemas.microsoft.com/office/drawing/2014/main" val="1731134014"/>
                    </a:ext>
                  </a:extLst>
                </a:gridCol>
              </a:tblGrid>
              <a:tr h="137081">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Dates</a:t>
                      </a:r>
                    </a:p>
                  </a:txBody>
                  <a:tcPr marL="53798" marR="53798" marT="0" marB="0"/>
                </a:tc>
                <a:tc>
                  <a:txBody>
                    <a:bodyPr/>
                    <a:lstStyle/>
                    <a:p>
                      <a:pPr marL="0" marR="0">
                        <a:spcBef>
                          <a:spcPts val="0"/>
                        </a:spcBef>
                        <a:spcAft>
                          <a:spcPts val="0"/>
                        </a:spcAft>
                      </a:pPr>
                      <a:r>
                        <a:rPr lang="en-US" sz="900">
                          <a:effectLst/>
                        </a:rPr>
                        <a:t>Topic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assignment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8131412"/>
                  </a:ext>
                </a:extLst>
              </a:tr>
              <a:tr h="252853">
                <a:tc>
                  <a:txBody>
                    <a:bodyPr/>
                    <a:lstStyle/>
                    <a:p>
                      <a:pPr marL="0" marR="0">
                        <a:spcBef>
                          <a:spcPts val="0"/>
                        </a:spcBef>
                        <a:spcAft>
                          <a:spcPts val="0"/>
                        </a:spcAft>
                      </a:pPr>
                      <a:r>
                        <a:rPr lang="en-US" sz="900">
                          <a:effectLst/>
                        </a:rPr>
                        <a:t>Week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17, Jan 19</a:t>
                      </a:r>
                    </a:p>
                  </a:txBody>
                  <a:tcPr marL="53798" marR="53798" marT="0" marB="0"/>
                </a:tc>
                <a:tc>
                  <a:txBody>
                    <a:bodyPr/>
                    <a:lstStyle/>
                    <a:p>
                      <a:pPr marL="0" marR="0">
                        <a:spcBef>
                          <a:spcPts val="0"/>
                        </a:spcBef>
                        <a:spcAft>
                          <a:spcPts val="0"/>
                        </a:spcAft>
                      </a:pPr>
                      <a:r>
                        <a:rPr lang="en-US" sz="900">
                          <a:effectLst/>
                        </a:rPr>
                        <a:t>Course overview</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 Python crash course</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822876661"/>
                  </a:ext>
                </a:extLst>
              </a:tr>
              <a:tr h="358882">
                <a:tc>
                  <a:txBody>
                    <a:bodyPr/>
                    <a:lstStyle/>
                    <a:p>
                      <a:pPr marL="0" marR="0">
                        <a:spcBef>
                          <a:spcPts val="0"/>
                        </a:spcBef>
                        <a:spcAft>
                          <a:spcPts val="0"/>
                        </a:spcAft>
                      </a:pPr>
                      <a:r>
                        <a:rPr lang="en-US" sz="900">
                          <a:effectLst/>
                        </a:rPr>
                        <a:t>Week 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24, Jan 26</a:t>
                      </a:r>
                    </a:p>
                  </a:txBody>
                  <a:tcPr marL="53798" marR="53798" marT="0" marB="0"/>
                </a:tc>
                <a:tc>
                  <a:txBody>
                    <a:bodyPr/>
                    <a:lstStyle/>
                    <a:p>
                      <a:pPr marL="0" marR="0">
                        <a:spcBef>
                          <a:spcPts val="0"/>
                        </a:spcBef>
                        <a:spcAft>
                          <a:spcPts val="0"/>
                        </a:spcAft>
                      </a:pPr>
                      <a:r>
                        <a:rPr lang="en-US" sz="900">
                          <a:effectLst/>
                        </a:rPr>
                        <a:t>Seismic signal processing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2: Introduction to </a:t>
                      </a:r>
                      <a:r>
                        <a:rPr lang="en-US" sz="900" err="1">
                          <a:effectLst/>
                        </a:rPr>
                        <a:t>Obspy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464603341"/>
                  </a:ext>
                </a:extLst>
              </a:tr>
              <a:tr h="358882">
                <a:tc>
                  <a:txBody>
                    <a:bodyPr/>
                    <a:lstStyle/>
                    <a:p>
                      <a:pPr marL="0" marR="0">
                        <a:spcBef>
                          <a:spcPts val="0"/>
                        </a:spcBef>
                        <a:spcAft>
                          <a:spcPts val="0"/>
                        </a:spcAft>
                      </a:pPr>
                      <a:r>
                        <a:rPr lang="en-US" sz="900">
                          <a:effectLst/>
                        </a:rPr>
                        <a:t>Week 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Jan 31, Feb 2</a:t>
                      </a:r>
                    </a:p>
                  </a:txBody>
                  <a:tcPr marL="53798" marR="53798" marT="0" marB="0"/>
                </a:tc>
                <a:tc>
                  <a:txBody>
                    <a:bodyPr/>
                    <a:lstStyle/>
                    <a:p>
                      <a:pPr marL="0" marR="0">
                        <a:spcBef>
                          <a:spcPts val="0"/>
                        </a:spcBef>
                        <a:spcAft>
                          <a:spcPts val="0"/>
                        </a:spcAft>
                      </a:pPr>
                      <a:r>
                        <a:rPr lang="en-US" sz="900">
                          <a:effectLst/>
                        </a:rPr>
                        <a:t>Moment Tensors/ Inverse methods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3: Moment tensor inversion</a:t>
                      </a:r>
                    </a:p>
                  </a:txBody>
                  <a:tcPr marL="53798" marR="53798" marT="0" marB="0"/>
                </a:tc>
                <a:extLst>
                  <a:ext uri="{0D108BD9-81ED-4DB2-BD59-A6C34878D82A}">
                    <a16:rowId xmlns:a16="http://schemas.microsoft.com/office/drawing/2014/main" val="2061944113"/>
                  </a:ext>
                </a:extLst>
              </a:tr>
              <a:tr h="358882">
                <a:tc>
                  <a:txBody>
                    <a:bodyPr/>
                    <a:lstStyle/>
                    <a:p>
                      <a:pPr marL="0" marR="0">
                        <a:spcBef>
                          <a:spcPts val="0"/>
                        </a:spcBef>
                        <a:spcAft>
                          <a:spcPts val="0"/>
                        </a:spcAft>
                      </a:pPr>
                      <a:r>
                        <a:rPr lang="en-US" sz="900">
                          <a:effectLst/>
                        </a:rPr>
                        <a:t>Week 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7, Feb 9</a:t>
                      </a:r>
                    </a:p>
                  </a:txBody>
                  <a:tcPr marL="53798" marR="53798" marT="0" marB="0"/>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 </a:t>
                      </a:r>
                      <a:r>
                        <a:rPr lang="en-US" sz="1000">
                          <a:effectLst/>
                          <a:latin typeface="Calibri" panose="020F0502020204030204" pitchFamily="34" charset="0"/>
                          <a:ea typeface="Calibri" panose="020F0502020204030204" pitchFamily="34" charset="0"/>
                          <a:cs typeface="Times New Roman" panose="02020603050405020304" pitchFamily="18" charset="0"/>
                        </a:rPr>
                        <a:t>No class, Ross ill</a:t>
                      </a:r>
                    </a:p>
                  </a:txBody>
                  <a:tcPr marL="53798" marR="53798" marT="0" marB="0"/>
                </a:tc>
                <a:tc>
                  <a:txBody>
                    <a:bodyPr/>
                    <a:lstStyle/>
                    <a:p>
                      <a:pPr marL="0" marR="0">
                        <a:spcBef>
                          <a:spcPts val="0"/>
                        </a:spcBef>
                        <a:spcAft>
                          <a:spcPts val="0"/>
                        </a:spcAft>
                      </a:pPr>
                      <a:r>
                        <a:rPr lang="en-US" sz="900">
                          <a:effectLst/>
                        </a:rPr>
                        <a:t>Seismic wave propagation 1</a:t>
                      </a:r>
                    </a:p>
                  </a:txBody>
                  <a:tcPr marL="53798" marR="53798" marT="0" marB="0"/>
                </a:tc>
                <a:extLst>
                  <a:ext uri="{0D108BD9-81ED-4DB2-BD59-A6C34878D82A}">
                    <a16:rowId xmlns:a16="http://schemas.microsoft.com/office/drawing/2014/main" val="2693773280"/>
                  </a:ext>
                </a:extLst>
              </a:tr>
              <a:tr h="358882">
                <a:tc>
                  <a:txBody>
                    <a:bodyPr/>
                    <a:lstStyle/>
                    <a:p>
                      <a:pPr marL="0" marR="0">
                        <a:spcBef>
                          <a:spcPts val="0"/>
                        </a:spcBef>
                        <a:spcAft>
                          <a:spcPts val="0"/>
                        </a:spcAft>
                      </a:pPr>
                      <a:r>
                        <a:rPr lang="en-US" sz="900">
                          <a:effectLst/>
                        </a:rPr>
                        <a:t>Week 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14, Feb 16</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4: Reference Earth models: The “1D” Earth</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Seismic wave propagation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924890066"/>
                  </a:ext>
                </a:extLst>
              </a:tr>
              <a:tr h="358882">
                <a:tc>
                  <a:txBody>
                    <a:bodyPr/>
                    <a:lstStyle/>
                    <a:p>
                      <a:pPr marL="0" marR="0">
                        <a:spcBef>
                          <a:spcPts val="0"/>
                        </a:spcBef>
                        <a:spcAft>
                          <a:spcPts val="0"/>
                        </a:spcAft>
                      </a:pPr>
                      <a:r>
                        <a:rPr lang="en-US" sz="900">
                          <a:effectLst/>
                        </a:rPr>
                        <a:t>Week 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21, Feb 23</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5: Surface wave dispersion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Calibri" panose="020F0502020204030204" pitchFamily="34" charset="0"/>
                          <a:cs typeface="Times New Roman" panose="02020603050405020304" pitchFamily="18" charset="0"/>
                        </a:rPr>
                        <a:t> Surface waves and normal modes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579852334"/>
                  </a:ext>
                </a:extLst>
              </a:tr>
              <a:tr h="358882">
                <a:tc>
                  <a:txBody>
                    <a:bodyPr/>
                    <a:lstStyle/>
                    <a:p>
                      <a:pPr marL="0" marR="0">
                        <a:spcBef>
                          <a:spcPts val="0"/>
                        </a:spcBef>
                        <a:spcAft>
                          <a:spcPts val="0"/>
                        </a:spcAft>
                      </a:pPr>
                      <a:r>
                        <a:rPr lang="en-US" sz="900">
                          <a:effectLst/>
                        </a:rPr>
                        <a:t>Week 7:</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Feb 28, Mar 2</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6: Normal modes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1:</a:t>
                      </a:r>
                    </a:p>
                    <a:p>
                      <a:pPr marL="0" marR="0">
                        <a:spcBef>
                          <a:spcPts val="0"/>
                        </a:spcBef>
                        <a:spcAft>
                          <a:spcPts val="0"/>
                        </a:spcAft>
                      </a:pPr>
                      <a:r>
                        <a:rPr lang="en-US" sz="900">
                          <a:effectLst/>
                        </a:rPr>
                        <a:t>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063991704"/>
                  </a:ext>
                </a:extLst>
              </a:tr>
              <a:tr h="358882">
                <a:tc>
                  <a:txBody>
                    <a:bodyPr/>
                    <a:lstStyle/>
                    <a:p>
                      <a:pPr marL="0" marR="0">
                        <a:spcBef>
                          <a:spcPts val="0"/>
                        </a:spcBef>
                        <a:spcAft>
                          <a:spcPts val="0"/>
                        </a:spcAft>
                      </a:pPr>
                      <a:r>
                        <a:rPr lang="en-US" sz="900">
                          <a:effectLst/>
                        </a:rPr>
                        <a:t>Week 8:</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7, Mar 9</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Lab 7: Seismic Tomography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Imaging Earth Structure 2:</a:t>
                      </a:r>
                    </a:p>
                    <a:p>
                      <a:pPr marL="0" marR="0">
                        <a:spcBef>
                          <a:spcPts val="0"/>
                        </a:spcBef>
                        <a:spcAft>
                          <a:spcPts val="0"/>
                        </a:spcAft>
                      </a:pPr>
                      <a:r>
                        <a:rPr lang="en-US" sz="900">
                          <a:effectLst/>
                        </a:rPr>
                        <a:t>Seismic discontinuities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 Research paper discussion</a:t>
                      </a:r>
                    </a:p>
                  </a:txBody>
                  <a:tcPr marL="53798" marR="53798" marT="0" marB="0"/>
                </a:tc>
                <a:extLst>
                  <a:ext uri="{0D108BD9-81ED-4DB2-BD59-A6C34878D82A}">
                    <a16:rowId xmlns:a16="http://schemas.microsoft.com/office/drawing/2014/main" val="3113921085"/>
                  </a:ext>
                </a:extLst>
              </a:tr>
              <a:tr h="448870">
                <a:tc>
                  <a:txBody>
                    <a:bodyPr/>
                    <a:lstStyle/>
                    <a:p>
                      <a:pPr marL="0" marR="0">
                        <a:spcBef>
                          <a:spcPts val="0"/>
                        </a:spcBef>
                        <a:spcAft>
                          <a:spcPts val="0"/>
                        </a:spcAft>
                      </a:pPr>
                      <a:r>
                        <a:rPr lang="en-US" sz="900">
                          <a:effectLst/>
                        </a:rPr>
                        <a:t>Week 9:</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Spring break</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613328099"/>
                  </a:ext>
                </a:extLst>
              </a:tr>
              <a:tr h="358882">
                <a:tc>
                  <a:txBody>
                    <a:bodyPr/>
                    <a:lstStyle/>
                    <a:p>
                      <a:pPr marL="0" marR="0">
                        <a:spcBef>
                          <a:spcPts val="0"/>
                        </a:spcBef>
                        <a:spcAft>
                          <a:spcPts val="0"/>
                        </a:spcAft>
                      </a:pPr>
                      <a:r>
                        <a:rPr lang="en-US" sz="900">
                          <a:effectLst/>
                        </a:rPr>
                        <a:t>Week 10:</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21, Mar 23</a:t>
                      </a: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Lab 8. Receiver Functions</a:t>
                      </a:r>
                    </a:p>
                  </a:txBody>
                  <a:tcPr marL="53798" marR="53798"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rPr>
                        <a:t> Anisotropy and anelasticity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32213576"/>
                  </a:ext>
                </a:extLst>
              </a:tr>
              <a:tr h="358882">
                <a:tc>
                  <a:txBody>
                    <a:bodyPr/>
                    <a:lstStyle/>
                    <a:p>
                      <a:pPr marL="0" marR="0">
                        <a:spcBef>
                          <a:spcPts val="0"/>
                        </a:spcBef>
                        <a:spcAft>
                          <a:spcPts val="0"/>
                        </a:spcAft>
                      </a:pPr>
                      <a:r>
                        <a:rPr lang="en-US" sz="900">
                          <a:effectLst/>
                        </a:rPr>
                        <a:t>Week 11:</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 28, Mar 30</a:t>
                      </a:r>
                    </a:p>
                  </a:txBody>
                  <a:tcPr marL="53798" marR="53798" marT="0" marB="0"/>
                </a:tc>
                <a:tc>
                  <a:txBody>
                    <a:bodyPr/>
                    <a:lstStyle/>
                    <a:p>
                      <a:pPr marL="0" marR="0">
                        <a:spcBef>
                          <a:spcPts val="0"/>
                        </a:spcBef>
                        <a:spcAft>
                          <a:spcPts val="0"/>
                        </a:spcAft>
                      </a:pPr>
                      <a:r>
                        <a:rPr lang="en-US" sz="900">
                          <a:effectLst/>
                        </a:rPr>
                        <a:t>Planetary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9: </a:t>
                      </a:r>
                      <a:r>
                        <a:rPr lang="en-US" sz="900" err="1">
                          <a:effectLst/>
                        </a:rPr>
                        <a:t>InSight</a:t>
                      </a:r>
                      <a:r>
                        <a:rPr lang="en-US" sz="900">
                          <a:effectLst/>
                        </a:rPr>
                        <a:t>- Seismology on Mars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4229716373"/>
                  </a:ext>
                </a:extLst>
              </a:tr>
              <a:tr h="358882">
                <a:tc>
                  <a:txBody>
                    <a:bodyPr/>
                    <a:lstStyle/>
                    <a:p>
                      <a:pPr marL="0" marR="0">
                        <a:spcBef>
                          <a:spcPts val="0"/>
                        </a:spcBef>
                        <a:spcAft>
                          <a:spcPts val="0"/>
                        </a:spcAft>
                      </a:pPr>
                      <a:r>
                        <a:rPr lang="en-US" sz="900">
                          <a:effectLst/>
                        </a:rPr>
                        <a:t>Week 12:</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4, Apr 6</a:t>
                      </a:r>
                    </a:p>
                  </a:txBody>
                  <a:tcPr marL="53798" marR="53798" marT="0" marB="0"/>
                </a:tc>
                <a:tc>
                  <a:txBody>
                    <a:bodyPr/>
                    <a:lstStyle/>
                    <a:p>
                      <a:pPr marL="0" marR="0">
                        <a:spcBef>
                          <a:spcPts val="0"/>
                        </a:spcBef>
                        <a:spcAft>
                          <a:spcPts val="0"/>
                        </a:spcAft>
                      </a:pPr>
                      <a:r>
                        <a:rPr lang="en-US" sz="900">
                          <a:effectLst/>
                        </a:rPr>
                        <a:t>Planetary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643703434"/>
                  </a:ext>
                </a:extLst>
              </a:tr>
              <a:tr h="358882">
                <a:tc>
                  <a:txBody>
                    <a:bodyPr/>
                    <a:lstStyle/>
                    <a:p>
                      <a:pPr marL="0" marR="0">
                        <a:spcBef>
                          <a:spcPts val="0"/>
                        </a:spcBef>
                        <a:spcAft>
                          <a:spcPts val="0"/>
                        </a:spcAft>
                      </a:pPr>
                      <a:r>
                        <a:rPr lang="en-US" sz="900">
                          <a:effectLst/>
                        </a:rPr>
                        <a:t>Week 13:</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11, Apr 13</a:t>
                      </a:r>
                    </a:p>
                  </a:txBody>
                  <a:tcPr marL="53798" marR="53798" marT="0" marB="0"/>
                </a:tc>
                <a:tc>
                  <a:txBody>
                    <a:bodyPr/>
                    <a:lstStyle/>
                    <a:p>
                      <a:pPr marL="0" marR="0">
                        <a:spcBef>
                          <a:spcPts val="0"/>
                        </a:spcBef>
                        <a:spcAft>
                          <a:spcPts val="0"/>
                        </a:spcAft>
                      </a:pPr>
                      <a:r>
                        <a:rPr lang="en-US" sz="900">
                          <a:effectLst/>
                        </a:rPr>
                        <a:t>Machine learning in seismology 1</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Lab 10: Earthquake detection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612796272"/>
                  </a:ext>
                </a:extLst>
              </a:tr>
              <a:tr h="358882">
                <a:tc>
                  <a:txBody>
                    <a:bodyPr/>
                    <a:lstStyle/>
                    <a:p>
                      <a:pPr marL="0" marR="0">
                        <a:spcBef>
                          <a:spcPts val="0"/>
                        </a:spcBef>
                        <a:spcAft>
                          <a:spcPts val="0"/>
                        </a:spcAft>
                      </a:pPr>
                      <a:r>
                        <a:rPr lang="en-US" sz="900">
                          <a:effectLst/>
                        </a:rPr>
                        <a:t>Week 14:</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18, Apr 20</a:t>
                      </a:r>
                    </a:p>
                  </a:txBody>
                  <a:tcPr marL="53798" marR="53798" marT="0" marB="0"/>
                </a:tc>
                <a:tc>
                  <a:txBody>
                    <a:bodyPr/>
                    <a:lstStyle/>
                    <a:p>
                      <a:pPr marL="0" marR="0">
                        <a:spcBef>
                          <a:spcPts val="0"/>
                        </a:spcBef>
                        <a:spcAft>
                          <a:spcPts val="0"/>
                        </a:spcAft>
                      </a:pPr>
                      <a:r>
                        <a:rPr lang="en-US" sz="900">
                          <a:effectLst/>
                        </a:rPr>
                        <a:t>Machine learning in seismology 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959484565"/>
                  </a:ext>
                </a:extLst>
              </a:tr>
              <a:tr h="358882">
                <a:tc>
                  <a:txBody>
                    <a:bodyPr/>
                    <a:lstStyle/>
                    <a:p>
                      <a:pPr marL="0" marR="0">
                        <a:spcBef>
                          <a:spcPts val="0"/>
                        </a:spcBef>
                        <a:spcAft>
                          <a:spcPts val="0"/>
                        </a:spcAft>
                      </a:pPr>
                      <a:r>
                        <a:rPr lang="en-US" sz="900">
                          <a:effectLst/>
                        </a:rPr>
                        <a:t>Week 15:</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Apr 25, Apr 27</a:t>
                      </a:r>
                    </a:p>
                  </a:txBody>
                  <a:tcPr marL="53798" marR="53798" marT="0" marB="0"/>
                </a:tc>
                <a:tc>
                  <a:txBody>
                    <a:bodyPr/>
                    <a:lstStyle/>
                    <a:p>
                      <a:pPr marL="0" marR="0">
                        <a:spcBef>
                          <a:spcPts val="0"/>
                        </a:spcBef>
                        <a:spcAft>
                          <a:spcPts val="0"/>
                        </a:spcAft>
                      </a:pPr>
                      <a:r>
                        <a:rPr lang="en-US" sz="900">
                          <a:effectLst/>
                        </a:rPr>
                        <a:t>Frontiers of seismology: What’s next?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a:t>
                      </a:r>
                      <a:r>
                        <a:rPr lang="en-US" sz="900" b="1">
                          <a:effectLst/>
                        </a:rPr>
                        <a:t>Research Paper Presentations  (?)</a:t>
                      </a:r>
                      <a:endParaRPr lang="en-US" sz="900" b="1">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1079005518"/>
                  </a:ext>
                </a:extLst>
              </a:tr>
              <a:tr h="358882">
                <a:tc>
                  <a:txBody>
                    <a:bodyPr/>
                    <a:lstStyle/>
                    <a:p>
                      <a:pPr marL="0" marR="0">
                        <a:spcBef>
                          <a:spcPts val="0"/>
                        </a:spcBef>
                        <a:spcAft>
                          <a:spcPts val="0"/>
                        </a:spcAft>
                      </a:pPr>
                      <a:r>
                        <a:rPr lang="en-US" sz="900">
                          <a:effectLst/>
                        </a:rPr>
                        <a:t>Week 16:</a:t>
                      </a:r>
                    </a:p>
                    <a:p>
                      <a:pPr marL="0" marR="0">
                        <a:spcBef>
                          <a:spcPts val="0"/>
                        </a:spcBef>
                        <a:spcAft>
                          <a:spcPts val="0"/>
                        </a:spcAft>
                      </a:pPr>
                      <a:r>
                        <a:rPr lang="en-US" sz="9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May 2, May 4</a:t>
                      </a:r>
                    </a:p>
                  </a:txBody>
                  <a:tcPr marL="53798" marR="53798" marT="0" marB="0"/>
                </a:tc>
                <a:tc>
                  <a:txBody>
                    <a:bodyPr/>
                    <a:lstStyle/>
                    <a:p>
                      <a:pPr marL="0" marR="0">
                        <a:spcBef>
                          <a:spcPts val="0"/>
                        </a:spcBef>
                        <a:spcAft>
                          <a:spcPts val="0"/>
                        </a:spcAft>
                      </a:pPr>
                      <a:r>
                        <a:rPr lang="en-US" sz="900">
                          <a:effectLst/>
                        </a:rPr>
                        <a:t>Research paper presentations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tc>
                  <a:txBody>
                    <a:bodyPr/>
                    <a:lstStyle/>
                    <a:p>
                      <a:pPr marL="0" marR="0">
                        <a:spcBef>
                          <a:spcPts val="0"/>
                        </a:spcBef>
                        <a:spcAft>
                          <a:spcPts val="0"/>
                        </a:spcAft>
                      </a:pPr>
                      <a:r>
                        <a:rPr lang="en-US" sz="900">
                          <a:effectLst/>
                        </a:rPr>
                        <a:t> Reading Day</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3798" marR="53798" marT="0" marB="0"/>
                </a:tc>
                <a:extLst>
                  <a:ext uri="{0D108BD9-81ED-4DB2-BD59-A6C34878D82A}">
                    <a16:rowId xmlns:a16="http://schemas.microsoft.com/office/drawing/2014/main" val="295611231"/>
                  </a:ext>
                </a:extLst>
              </a:tr>
            </a:tbl>
          </a:graphicData>
        </a:graphic>
      </p:graphicFrame>
    </p:spTree>
    <p:extLst>
      <p:ext uri="{BB962C8B-B14F-4D97-AF65-F5344CB8AC3E}">
        <p14:creationId xmlns:p14="http://schemas.microsoft.com/office/powerpoint/2010/main" val="2838928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F6D7-C5E2-7DA5-C4A6-15664FB9A79A}"/>
              </a:ext>
            </a:extLst>
          </p:cNvPr>
          <p:cNvSpPr>
            <a:spLocks noGrp="1"/>
          </p:cNvSpPr>
          <p:nvPr>
            <p:ph type="title"/>
          </p:nvPr>
        </p:nvSpPr>
        <p:spPr/>
        <p:txBody>
          <a:bodyPr/>
          <a:lstStyle/>
          <a:p>
            <a:r>
              <a:rPr lang="en-US"/>
              <a:t>Performance of </a:t>
            </a:r>
            <a:r>
              <a:rPr lang="en-US" err="1"/>
              <a:t>DeepDenoiser</a:t>
            </a:r>
            <a:endParaRPr lang="en-US"/>
          </a:p>
        </p:txBody>
      </p:sp>
      <p:pic>
        <p:nvPicPr>
          <p:cNvPr id="4" name="Picture 3" descr="Diagram&#10;&#10;Description automatically generated with medium confidence">
            <a:extLst>
              <a:ext uri="{FF2B5EF4-FFF2-40B4-BE49-F238E27FC236}">
                <a16:creationId xmlns:a16="http://schemas.microsoft.com/office/drawing/2014/main" id="{72BEC907-7820-0692-72A5-7376C78D3917}"/>
              </a:ext>
            </a:extLst>
          </p:cNvPr>
          <p:cNvPicPr>
            <a:picLocks noChangeAspect="1"/>
          </p:cNvPicPr>
          <p:nvPr/>
        </p:nvPicPr>
        <p:blipFill>
          <a:blip r:embed="rId2"/>
          <a:stretch>
            <a:fillRect/>
          </a:stretch>
        </p:blipFill>
        <p:spPr>
          <a:xfrm>
            <a:off x="147146" y="4095270"/>
            <a:ext cx="3849224" cy="2756234"/>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D44A435A-5FF4-3695-10C3-DB11F72C5E7E}"/>
              </a:ext>
            </a:extLst>
          </p:cNvPr>
          <p:cNvPicPr>
            <a:picLocks noChangeAspect="1"/>
          </p:cNvPicPr>
          <p:nvPr/>
        </p:nvPicPr>
        <p:blipFill>
          <a:blip r:embed="rId3"/>
          <a:stretch>
            <a:fillRect/>
          </a:stretch>
        </p:blipFill>
        <p:spPr>
          <a:xfrm>
            <a:off x="4213334" y="4095270"/>
            <a:ext cx="3828393" cy="2756234"/>
          </a:xfrm>
          <a:prstGeom prst="rect">
            <a:avLst/>
          </a:prstGeom>
        </p:spPr>
      </p:pic>
      <p:pic>
        <p:nvPicPr>
          <p:cNvPr id="8" name="Picture 7" descr="Graphical user interface, chart&#10;&#10;Description automatically generated">
            <a:extLst>
              <a:ext uri="{FF2B5EF4-FFF2-40B4-BE49-F238E27FC236}">
                <a16:creationId xmlns:a16="http://schemas.microsoft.com/office/drawing/2014/main" id="{6C942EA9-EDF6-5F0E-9D33-1EB6FD48DEDD}"/>
              </a:ext>
            </a:extLst>
          </p:cNvPr>
          <p:cNvPicPr>
            <a:picLocks noChangeAspect="1"/>
          </p:cNvPicPr>
          <p:nvPr/>
        </p:nvPicPr>
        <p:blipFill>
          <a:blip r:embed="rId4"/>
          <a:stretch>
            <a:fillRect/>
          </a:stretch>
        </p:blipFill>
        <p:spPr>
          <a:xfrm>
            <a:off x="8342773" y="4096442"/>
            <a:ext cx="3621927" cy="2537367"/>
          </a:xfrm>
          <a:prstGeom prst="rect">
            <a:avLst/>
          </a:prstGeom>
        </p:spPr>
      </p:pic>
      <p:sp>
        <p:nvSpPr>
          <p:cNvPr id="9" name="TextBox 8">
            <a:extLst>
              <a:ext uri="{FF2B5EF4-FFF2-40B4-BE49-F238E27FC236}">
                <a16:creationId xmlns:a16="http://schemas.microsoft.com/office/drawing/2014/main" id="{7BB83F75-A79A-3F6F-0964-FA3BC88D4CA5}"/>
              </a:ext>
            </a:extLst>
          </p:cNvPr>
          <p:cNvSpPr txBox="1"/>
          <p:nvPr/>
        </p:nvSpPr>
        <p:spPr>
          <a:xfrm>
            <a:off x="798786" y="3612809"/>
            <a:ext cx="3069021" cy="338554"/>
          </a:xfrm>
          <a:prstGeom prst="rect">
            <a:avLst/>
          </a:prstGeom>
          <a:noFill/>
        </p:spPr>
        <p:txBody>
          <a:bodyPr wrap="square" rtlCol="0">
            <a:spAutoFit/>
          </a:bodyPr>
          <a:lstStyle/>
          <a:p>
            <a:r>
              <a:rPr lang="en-US" sz="1600" b="1" i="1">
                <a:latin typeface="Montserrat" pitchFamily="2" charset="77"/>
              </a:rPr>
              <a:t>Band-limited noise</a:t>
            </a:r>
          </a:p>
        </p:txBody>
      </p:sp>
      <p:sp>
        <p:nvSpPr>
          <p:cNvPr id="10" name="TextBox 9">
            <a:extLst>
              <a:ext uri="{FF2B5EF4-FFF2-40B4-BE49-F238E27FC236}">
                <a16:creationId xmlns:a16="http://schemas.microsoft.com/office/drawing/2014/main" id="{BA6DD338-6A32-9110-F780-E039B0508390}"/>
              </a:ext>
            </a:extLst>
          </p:cNvPr>
          <p:cNvSpPr txBox="1"/>
          <p:nvPr/>
        </p:nvSpPr>
        <p:spPr>
          <a:xfrm>
            <a:off x="5161892" y="3612809"/>
            <a:ext cx="3069021" cy="338554"/>
          </a:xfrm>
          <a:prstGeom prst="rect">
            <a:avLst/>
          </a:prstGeom>
          <a:noFill/>
        </p:spPr>
        <p:txBody>
          <a:bodyPr wrap="square" rtlCol="0">
            <a:spAutoFit/>
          </a:bodyPr>
          <a:lstStyle/>
          <a:p>
            <a:r>
              <a:rPr lang="en-US" sz="1600" b="1" i="1">
                <a:latin typeface="Montserrat" pitchFamily="2" charset="77"/>
              </a:rPr>
              <a:t>‘Colored’ noise</a:t>
            </a:r>
          </a:p>
        </p:txBody>
      </p:sp>
      <p:sp>
        <p:nvSpPr>
          <p:cNvPr id="11" name="TextBox 10">
            <a:extLst>
              <a:ext uri="{FF2B5EF4-FFF2-40B4-BE49-F238E27FC236}">
                <a16:creationId xmlns:a16="http://schemas.microsoft.com/office/drawing/2014/main" id="{82907ED9-A533-3FBF-7113-9D3E4E489F30}"/>
              </a:ext>
            </a:extLst>
          </p:cNvPr>
          <p:cNvSpPr txBox="1"/>
          <p:nvPr/>
        </p:nvSpPr>
        <p:spPr>
          <a:xfrm>
            <a:off x="8628995" y="3631080"/>
            <a:ext cx="3481550" cy="338554"/>
          </a:xfrm>
          <a:prstGeom prst="rect">
            <a:avLst/>
          </a:prstGeom>
          <a:noFill/>
        </p:spPr>
        <p:txBody>
          <a:bodyPr wrap="square" rtlCol="0">
            <a:spAutoFit/>
          </a:bodyPr>
          <a:lstStyle/>
          <a:p>
            <a:r>
              <a:rPr lang="en-US" sz="1600" b="1" i="1">
                <a:latin typeface="Montserrat" pitchFamily="2" charset="77"/>
              </a:rPr>
              <a:t>Cyclic non-seismic signals</a:t>
            </a:r>
          </a:p>
        </p:txBody>
      </p:sp>
      <p:sp>
        <p:nvSpPr>
          <p:cNvPr id="12" name="TextBox 11">
            <a:extLst>
              <a:ext uri="{FF2B5EF4-FFF2-40B4-BE49-F238E27FC236}">
                <a16:creationId xmlns:a16="http://schemas.microsoft.com/office/drawing/2014/main" id="{58837B9F-BA18-F8B0-D1DA-F23DA1B2AE21}"/>
              </a:ext>
            </a:extLst>
          </p:cNvPr>
          <p:cNvSpPr txBox="1"/>
          <p:nvPr/>
        </p:nvSpPr>
        <p:spPr>
          <a:xfrm>
            <a:off x="588580" y="789740"/>
            <a:ext cx="10741572" cy="2585323"/>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The network is able to learn how to separate signal from noise, even in cases where the signal and noise overlap in time and frequency.</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Works on a variety of different types of noise.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Does not recover signal if given waveforms of pure noise.</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How well does it generalize? Hard to say how well it will work on data from different regions.</a:t>
            </a:r>
          </a:p>
        </p:txBody>
      </p:sp>
    </p:spTree>
    <p:extLst>
      <p:ext uri="{BB962C8B-B14F-4D97-AF65-F5344CB8AC3E}">
        <p14:creationId xmlns:p14="http://schemas.microsoft.com/office/powerpoint/2010/main" val="3179467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963C-F0CA-2E89-7FB9-F621F03333CE}"/>
              </a:ext>
            </a:extLst>
          </p:cNvPr>
          <p:cNvSpPr>
            <a:spLocks noGrp="1"/>
          </p:cNvSpPr>
          <p:nvPr>
            <p:ph type="title"/>
          </p:nvPr>
        </p:nvSpPr>
        <p:spPr/>
        <p:txBody>
          <a:bodyPr/>
          <a:lstStyle/>
          <a:p>
            <a:r>
              <a:rPr lang="en-US" err="1"/>
              <a:t>GlitchNet</a:t>
            </a:r>
            <a:r>
              <a:rPr lang="en-US"/>
              <a:t>: ‘De-noising’ application applied to Mars </a:t>
            </a:r>
            <a:r>
              <a:rPr lang="en-US" err="1"/>
              <a:t>InSight</a:t>
            </a:r>
            <a:r>
              <a:rPr lang="en-US"/>
              <a:t> data</a:t>
            </a:r>
          </a:p>
        </p:txBody>
      </p:sp>
      <p:pic>
        <p:nvPicPr>
          <p:cNvPr id="4" name="Picture 3" descr="Text&#10;&#10;Description automatically generated">
            <a:extLst>
              <a:ext uri="{FF2B5EF4-FFF2-40B4-BE49-F238E27FC236}">
                <a16:creationId xmlns:a16="http://schemas.microsoft.com/office/drawing/2014/main" id="{DC7FC156-AE6A-1C6A-B636-3A175E002093}"/>
              </a:ext>
            </a:extLst>
          </p:cNvPr>
          <p:cNvPicPr>
            <a:picLocks noChangeAspect="1"/>
          </p:cNvPicPr>
          <p:nvPr/>
        </p:nvPicPr>
        <p:blipFill>
          <a:blip r:embed="rId2"/>
          <a:stretch>
            <a:fillRect/>
          </a:stretch>
        </p:blipFill>
        <p:spPr>
          <a:xfrm>
            <a:off x="423333" y="825481"/>
            <a:ext cx="5317067" cy="1222203"/>
          </a:xfrm>
          <a:prstGeom prst="rect">
            <a:avLst/>
          </a:prstGeom>
        </p:spPr>
      </p:pic>
      <p:pic>
        <p:nvPicPr>
          <p:cNvPr id="14" name="Picture 13" descr="Chart&#10;&#10;Description automatically generated">
            <a:extLst>
              <a:ext uri="{FF2B5EF4-FFF2-40B4-BE49-F238E27FC236}">
                <a16:creationId xmlns:a16="http://schemas.microsoft.com/office/drawing/2014/main" id="{277059C1-B097-0D18-EA5D-6D142BC90395}"/>
              </a:ext>
            </a:extLst>
          </p:cNvPr>
          <p:cNvPicPr>
            <a:picLocks noChangeAspect="1"/>
          </p:cNvPicPr>
          <p:nvPr/>
        </p:nvPicPr>
        <p:blipFill>
          <a:blip r:embed="rId3"/>
          <a:stretch>
            <a:fillRect/>
          </a:stretch>
        </p:blipFill>
        <p:spPr>
          <a:xfrm>
            <a:off x="6451602" y="1464419"/>
            <a:ext cx="5207397" cy="1448467"/>
          </a:xfrm>
          <a:prstGeom prst="rect">
            <a:avLst/>
          </a:prstGeom>
        </p:spPr>
      </p:pic>
      <p:sp>
        <p:nvSpPr>
          <p:cNvPr id="15" name="TextBox 14">
            <a:extLst>
              <a:ext uri="{FF2B5EF4-FFF2-40B4-BE49-F238E27FC236}">
                <a16:creationId xmlns:a16="http://schemas.microsoft.com/office/drawing/2014/main" id="{8B991AFB-D6E8-4BBD-4725-2B6943F58847}"/>
              </a:ext>
            </a:extLst>
          </p:cNvPr>
          <p:cNvSpPr txBox="1"/>
          <p:nvPr/>
        </p:nvSpPr>
        <p:spPr>
          <a:xfrm>
            <a:off x="9486224" y="1083412"/>
            <a:ext cx="2375338" cy="369332"/>
          </a:xfrm>
          <a:prstGeom prst="rect">
            <a:avLst/>
          </a:prstGeom>
          <a:noFill/>
        </p:spPr>
        <p:txBody>
          <a:bodyPr wrap="square" rtlCol="0">
            <a:spAutoFit/>
          </a:bodyPr>
          <a:lstStyle/>
          <a:p>
            <a:r>
              <a:rPr lang="en-US">
                <a:latin typeface="Montserrat" pitchFamily="2" charset="77"/>
              </a:rPr>
              <a:t>glitch</a:t>
            </a:r>
          </a:p>
        </p:txBody>
      </p:sp>
      <p:cxnSp>
        <p:nvCxnSpPr>
          <p:cNvPr id="17" name="Straight Arrow Connector 16">
            <a:extLst>
              <a:ext uri="{FF2B5EF4-FFF2-40B4-BE49-F238E27FC236}">
                <a16:creationId xmlns:a16="http://schemas.microsoft.com/office/drawing/2014/main" id="{63455BA9-F7DC-119D-AA5B-F4BAE448E70A}"/>
              </a:ext>
            </a:extLst>
          </p:cNvPr>
          <p:cNvCxnSpPr/>
          <p:nvPr/>
        </p:nvCxnSpPr>
        <p:spPr>
          <a:xfrm flipH="1">
            <a:off x="9055300" y="1302425"/>
            <a:ext cx="430924" cy="3239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FD6940A-EFA0-8832-4103-0FCDEB10F3A7}"/>
              </a:ext>
            </a:extLst>
          </p:cNvPr>
          <p:cNvSpPr txBox="1"/>
          <p:nvPr/>
        </p:nvSpPr>
        <p:spPr>
          <a:xfrm>
            <a:off x="660400" y="2495764"/>
            <a:ext cx="5435600" cy="304698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Montserrat" pitchFamily="2" charset="77"/>
              </a:rPr>
              <a:t>Instrument ‘glitches’ are one of the most common forms of unwanted signals in continuous data from the SEIS VBB (very-broadband) seismometer.</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a:latin typeface="Montserrat" pitchFamily="2" charset="77"/>
              </a:rPr>
              <a:t>Glitches can contaminate multiple types of seismic analyses.</a:t>
            </a:r>
          </a:p>
          <a:p>
            <a:pPr marL="285750" indent="-285750">
              <a:buFont typeface="Arial" panose="020B0604020202020204" pitchFamily="34" charset="0"/>
              <a:buChar char="•"/>
            </a:pPr>
            <a:endParaRPr lang="en-US" sz="1600">
              <a:latin typeface="Montserrat" pitchFamily="2" charset="77"/>
            </a:endParaRPr>
          </a:p>
          <a:p>
            <a:pPr marL="285750" indent="-285750">
              <a:buFont typeface="Arial" panose="020B0604020202020204" pitchFamily="34" charset="0"/>
              <a:buChar char="•"/>
            </a:pPr>
            <a:r>
              <a:rPr lang="en-US" sz="1600" err="1">
                <a:latin typeface="Montserrat" pitchFamily="2" charset="77"/>
              </a:rPr>
              <a:t>GlitchNet</a:t>
            </a:r>
            <a:r>
              <a:rPr lang="en-US" sz="1600">
                <a:latin typeface="Montserrat" pitchFamily="2" charset="77"/>
              </a:rPr>
              <a:t> is neural network trained on a catalog of known glitches. The trained network takes continuous raw waveform data and detects and removes instrument glitches.</a:t>
            </a:r>
          </a:p>
        </p:txBody>
      </p:sp>
      <p:pic>
        <p:nvPicPr>
          <p:cNvPr id="7" name="Picture 6" descr="Diagram&#10;&#10;Description automatically generated">
            <a:extLst>
              <a:ext uri="{FF2B5EF4-FFF2-40B4-BE49-F238E27FC236}">
                <a16:creationId xmlns:a16="http://schemas.microsoft.com/office/drawing/2014/main" id="{B33C57F2-AE1F-9163-EBEA-9D0D23348372}"/>
              </a:ext>
            </a:extLst>
          </p:cNvPr>
          <p:cNvPicPr>
            <a:picLocks noChangeAspect="1"/>
          </p:cNvPicPr>
          <p:nvPr/>
        </p:nvPicPr>
        <p:blipFill>
          <a:blip r:embed="rId4"/>
          <a:stretch>
            <a:fillRect/>
          </a:stretch>
        </p:blipFill>
        <p:spPr>
          <a:xfrm>
            <a:off x="7285024" y="3043435"/>
            <a:ext cx="3327558" cy="3432455"/>
          </a:xfrm>
          <a:prstGeom prst="rect">
            <a:avLst/>
          </a:prstGeom>
        </p:spPr>
      </p:pic>
      <p:pic>
        <p:nvPicPr>
          <p:cNvPr id="8" name="Picture 7" descr="Chart, line chart&#10;&#10;Description automatically generated">
            <a:extLst>
              <a:ext uri="{FF2B5EF4-FFF2-40B4-BE49-F238E27FC236}">
                <a16:creationId xmlns:a16="http://schemas.microsoft.com/office/drawing/2014/main" id="{020FD185-E882-FFC8-478B-53DA31D9E003}"/>
              </a:ext>
            </a:extLst>
          </p:cNvPr>
          <p:cNvPicPr>
            <a:picLocks noChangeAspect="1"/>
          </p:cNvPicPr>
          <p:nvPr/>
        </p:nvPicPr>
        <p:blipFill>
          <a:blip r:embed="rId5"/>
          <a:stretch>
            <a:fillRect/>
          </a:stretch>
        </p:blipFill>
        <p:spPr>
          <a:xfrm>
            <a:off x="6182075" y="891522"/>
            <a:ext cx="2117765" cy="1176344"/>
          </a:xfrm>
          <a:prstGeom prst="rect">
            <a:avLst/>
          </a:prstGeom>
        </p:spPr>
      </p:pic>
    </p:spTree>
    <p:extLst>
      <p:ext uri="{BB962C8B-B14F-4D97-AF65-F5344CB8AC3E}">
        <p14:creationId xmlns:p14="http://schemas.microsoft.com/office/powerpoint/2010/main" val="1423551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274-A2B6-FC15-0C03-3A21441A4FFB}"/>
              </a:ext>
            </a:extLst>
          </p:cNvPr>
          <p:cNvSpPr>
            <a:spLocks noGrp="1"/>
          </p:cNvSpPr>
          <p:nvPr>
            <p:ph type="title"/>
          </p:nvPr>
        </p:nvSpPr>
        <p:spPr>
          <a:xfrm>
            <a:off x="274673" y="-38359"/>
            <a:ext cx="11121459" cy="719396"/>
          </a:xfrm>
        </p:spPr>
        <p:txBody>
          <a:bodyPr>
            <a:normAutofit/>
          </a:bodyPr>
          <a:lstStyle/>
          <a:p>
            <a:r>
              <a:rPr lang="en-US"/>
              <a:t>Physics informed neural networks (PINNs)</a:t>
            </a:r>
          </a:p>
        </p:txBody>
      </p:sp>
      <p:pic>
        <p:nvPicPr>
          <p:cNvPr id="1026" name="Picture 2">
            <a:extLst>
              <a:ext uri="{FF2B5EF4-FFF2-40B4-BE49-F238E27FC236}">
                <a16:creationId xmlns:a16="http://schemas.microsoft.com/office/drawing/2014/main" id="{F6240E06-E617-7CEA-2897-C01A627F5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058" y="1226790"/>
            <a:ext cx="3889580" cy="21261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2B9BCB-4451-E2A5-4EA5-96BFD631FC68}"/>
              </a:ext>
            </a:extLst>
          </p:cNvPr>
          <p:cNvSpPr txBox="1"/>
          <p:nvPr/>
        </p:nvSpPr>
        <p:spPr>
          <a:xfrm>
            <a:off x="628005" y="1096502"/>
            <a:ext cx="5207397"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Type of neural network that incorporates known physics (e.g., partial differential equations that govern a process) during training.</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Useful if solving governing equations is challenging with conventional numerical methods.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Add known governing differential equations directly into the loss function.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Although PINNs have only recently gained popularity, they have already been applied to many problems, including wave propagation, fluid dynamic simulations (e.g., Navier-Stokes), and more</a:t>
            </a:r>
          </a:p>
        </p:txBody>
      </p:sp>
      <p:pic>
        <p:nvPicPr>
          <p:cNvPr id="7" name="Picture 6" descr="Line chart&#10;&#10;Description automatically generated with medium confidence">
            <a:extLst>
              <a:ext uri="{FF2B5EF4-FFF2-40B4-BE49-F238E27FC236}">
                <a16:creationId xmlns:a16="http://schemas.microsoft.com/office/drawing/2014/main" id="{52B29AE0-B4C6-083B-849D-42220EAAD2EF}"/>
              </a:ext>
            </a:extLst>
          </p:cNvPr>
          <p:cNvPicPr>
            <a:picLocks noChangeAspect="1"/>
          </p:cNvPicPr>
          <p:nvPr/>
        </p:nvPicPr>
        <p:blipFill>
          <a:blip r:embed="rId3"/>
          <a:stretch>
            <a:fillRect/>
          </a:stretch>
        </p:blipFill>
        <p:spPr>
          <a:xfrm>
            <a:off x="6724402" y="4765336"/>
            <a:ext cx="4185236" cy="1461655"/>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928D6656-0417-4B98-3808-2444E243DEE3}"/>
              </a:ext>
            </a:extLst>
          </p:cNvPr>
          <p:cNvPicPr>
            <a:picLocks noChangeAspect="1"/>
          </p:cNvPicPr>
          <p:nvPr/>
        </p:nvPicPr>
        <p:blipFill>
          <a:blip r:embed="rId4"/>
          <a:stretch>
            <a:fillRect/>
          </a:stretch>
        </p:blipFill>
        <p:spPr>
          <a:xfrm>
            <a:off x="7652541" y="3699415"/>
            <a:ext cx="2624613" cy="719397"/>
          </a:xfrm>
          <a:prstGeom prst="rect">
            <a:avLst/>
          </a:prstGeom>
        </p:spPr>
      </p:pic>
      <p:sp>
        <p:nvSpPr>
          <p:cNvPr id="3" name="TextBox 2">
            <a:extLst>
              <a:ext uri="{FF2B5EF4-FFF2-40B4-BE49-F238E27FC236}">
                <a16:creationId xmlns:a16="http://schemas.microsoft.com/office/drawing/2014/main" id="{6B9F6A1B-A1F0-4F8E-CA48-64B039173226}"/>
              </a:ext>
            </a:extLst>
          </p:cNvPr>
          <p:cNvSpPr txBox="1"/>
          <p:nvPr/>
        </p:nvSpPr>
        <p:spPr>
          <a:xfrm>
            <a:off x="7199913" y="759356"/>
            <a:ext cx="4059282" cy="369332"/>
          </a:xfrm>
          <a:prstGeom prst="rect">
            <a:avLst/>
          </a:prstGeom>
          <a:noFill/>
        </p:spPr>
        <p:txBody>
          <a:bodyPr wrap="square" rtlCol="0">
            <a:spAutoFit/>
          </a:bodyPr>
          <a:lstStyle/>
          <a:p>
            <a:r>
              <a:rPr lang="en-US" b="1" i="1">
                <a:latin typeface="Montserrat SemiBold" pitchFamily="2" charset="77"/>
              </a:rPr>
              <a:t>Conventional neural network</a:t>
            </a:r>
          </a:p>
        </p:txBody>
      </p:sp>
      <p:sp>
        <p:nvSpPr>
          <p:cNvPr id="4" name="TextBox 3">
            <a:extLst>
              <a:ext uri="{FF2B5EF4-FFF2-40B4-BE49-F238E27FC236}">
                <a16:creationId xmlns:a16="http://schemas.microsoft.com/office/drawing/2014/main" id="{55E9FAB9-2586-CCCA-F171-44766FA0D8DC}"/>
              </a:ext>
            </a:extLst>
          </p:cNvPr>
          <p:cNvSpPr txBox="1"/>
          <p:nvPr/>
        </p:nvSpPr>
        <p:spPr>
          <a:xfrm>
            <a:off x="7136047" y="6358071"/>
            <a:ext cx="3657600" cy="430887"/>
          </a:xfrm>
          <a:prstGeom prst="rect">
            <a:avLst/>
          </a:prstGeom>
          <a:noFill/>
        </p:spPr>
        <p:txBody>
          <a:bodyPr wrap="square" rtlCol="0">
            <a:spAutoFit/>
          </a:bodyPr>
          <a:lstStyle/>
          <a:p>
            <a:r>
              <a:rPr lang="en-US" sz="1100">
                <a:latin typeface="Montserrat" pitchFamily="2" charset="77"/>
              </a:rPr>
              <a:t>https://</a:t>
            </a:r>
            <a:r>
              <a:rPr lang="en-US" sz="1100" err="1">
                <a:latin typeface="Montserrat" pitchFamily="2" charset="77"/>
              </a:rPr>
              <a:t>benmoseley.blog</a:t>
            </a:r>
            <a:r>
              <a:rPr lang="en-US" sz="1100">
                <a:latin typeface="Montserrat" pitchFamily="2" charset="77"/>
              </a:rPr>
              <a:t>/my-research/so-what-is-a-physics-informed-neural-network/</a:t>
            </a:r>
          </a:p>
        </p:txBody>
      </p:sp>
    </p:spTree>
    <p:extLst>
      <p:ext uri="{BB962C8B-B14F-4D97-AF65-F5344CB8AC3E}">
        <p14:creationId xmlns:p14="http://schemas.microsoft.com/office/powerpoint/2010/main" val="15734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274-A2B6-FC15-0C03-3A21441A4FFB}"/>
              </a:ext>
            </a:extLst>
          </p:cNvPr>
          <p:cNvSpPr>
            <a:spLocks noGrp="1"/>
          </p:cNvSpPr>
          <p:nvPr>
            <p:ph type="title"/>
          </p:nvPr>
        </p:nvSpPr>
        <p:spPr>
          <a:xfrm>
            <a:off x="274673" y="-38359"/>
            <a:ext cx="11121459" cy="719396"/>
          </a:xfrm>
        </p:spPr>
        <p:txBody>
          <a:bodyPr>
            <a:normAutofit/>
          </a:bodyPr>
          <a:lstStyle/>
          <a:p>
            <a:r>
              <a:rPr lang="en-US"/>
              <a:t>Physics informed neural networks (PINNs)</a:t>
            </a:r>
          </a:p>
        </p:txBody>
      </p:sp>
      <p:sp>
        <p:nvSpPr>
          <p:cNvPr id="5" name="TextBox 4">
            <a:extLst>
              <a:ext uri="{FF2B5EF4-FFF2-40B4-BE49-F238E27FC236}">
                <a16:creationId xmlns:a16="http://schemas.microsoft.com/office/drawing/2014/main" id="{E52B9BCB-4451-E2A5-4EA5-96BFD631FC68}"/>
              </a:ext>
            </a:extLst>
          </p:cNvPr>
          <p:cNvSpPr txBox="1"/>
          <p:nvPr/>
        </p:nvSpPr>
        <p:spPr>
          <a:xfrm>
            <a:off x="628005" y="1096502"/>
            <a:ext cx="5207397" cy="5078313"/>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Type of neural network that incorporates known physics (e.g., partial differential equations that govern a process) during training.</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Useful if solving governing equations is challenging with conventional numerical methods.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Add known governing differential equations directly into the loss function.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Although PINNs have only recently gained popularity, they have already been applied to many problems, including wave propagation, fluid dynamic simulations (e.g., Navier-Stokes), and more</a:t>
            </a:r>
          </a:p>
        </p:txBody>
      </p:sp>
      <p:sp>
        <p:nvSpPr>
          <p:cNvPr id="3" name="TextBox 2">
            <a:extLst>
              <a:ext uri="{FF2B5EF4-FFF2-40B4-BE49-F238E27FC236}">
                <a16:creationId xmlns:a16="http://schemas.microsoft.com/office/drawing/2014/main" id="{6B9F6A1B-A1F0-4F8E-CA48-64B039173226}"/>
              </a:ext>
            </a:extLst>
          </p:cNvPr>
          <p:cNvSpPr txBox="1"/>
          <p:nvPr/>
        </p:nvSpPr>
        <p:spPr>
          <a:xfrm>
            <a:off x="7199913" y="759356"/>
            <a:ext cx="4364082" cy="369332"/>
          </a:xfrm>
          <a:prstGeom prst="rect">
            <a:avLst/>
          </a:prstGeom>
          <a:noFill/>
        </p:spPr>
        <p:txBody>
          <a:bodyPr wrap="square" rtlCol="0">
            <a:spAutoFit/>
          </a:bodyPr>
          <a:lstStyle/>
          <a:p>
            <a:r>
              <a:rPr lang="en-US" b="1" i="1">
                <a:latin typeface="Montserrat SemiBold" pitchFamily="2" charset="77"/>
              </a:rPr>
              <a:t>Physics informed neural network</a:t>
            </a:r>
          </a:p>
        </p:txBody>
      </p:sp>
      <p:pic>
        <p:nvPicPr>
          <p:cNvPr id="6" name="Picture 5" descr="Diagram&#10;&#10;Description automatically generated">
            <a:extLst>
              <a:ext uri="{FF2B5EF4-FFF2-40B4-BE49-F238E27FC236}">
                <a16:creationId xmlns:a16="http://schemas.microsoft.com/office/drawing/2014/main" id="{7E772873-8D86-5D67-1AF1-EAFB9B6FB900}"/>
              </a:ext>
            </a:extLst>
          </p:cNvPr>
          <p:cNvPicPr>
            <a:picLocks noChangeAspect="1"/>
          </p:cNvPicPr>
          <p:nvPr/>
        </p:nvPicPr>
        <p:blipFill>
          <a:blip r:embed="rId2"/>
          <a:stretch>
            <a:fillRect/>
          </a:stretch>
        </p:blipFill>
        <p:spPr>
          <a:xfrm>
            <a:off x="6753384" y="1209813"/>
            <a:ext cx="4877590" cy="2143078"/>
          </a:xfrm>
          <a:prstGeom prst="rect">
            <a:avLst/>
          </a:prstGeom>
        </p:spPr>
      </p:pic>
      <p:pic>
        <p:nvPicPr>
          <p:cNvPr id="9" name="Picture 8" descr="Diagram, text, schematic&#10;&#10;Description automatically generated with medium confidence">
            <a:extLst>
              <a:ext uri="{FF2B5EF4-FFF2-40B4-BE49-F238E27FC236}">
                <a16:creationId xmlns:a16="http://schemas.microsoft.com/office/drawing/2014/main" id="{46612F68-AF36-4E3A-855A-3EEE1882C9E4}"/>
              </a:ext>
            </a:extLst>
          </p:cNvPr>
          <p:cNvPicPr>
            <a:picLocks noChangeAspect="1"/>
          </p:cNvPicPr>
          <p:nvPr/>
        </p:nvPicPr>
        <p:blipFill>
          <a:blip r:embed="rId3"/>
          <a:stretch>
            <a:fillRect/>
          </a:stretch>
        </p:blipFill>
        <p:spPr>
          <a:xfrm>
            <a:off x="6614020" y="3777645"/>
            <a:ext cx="1781385" cy="598981"/>
          </a:xfrm>
          <a:prstGeom prst="rect">
            <a:avLst/>
          </a:prstGeom>
        </p:spPr>
      </p:pic>
      <p:pic>
        <p:nvPicPr>
          <p:cNvPr id="14" name="Picture 13" descr="Text, letter&#10;&#10;Description automatically generated">
            <a:extLst>
              <a:ext uri="{FF2B5EF4-FFF2-40B4-BE49-F238E27FC236}">
                <a16:creationId xmlns:a16="http://schemas.microsoft.com/office/drawing/2014/main" id="{94AC77E6-78FE-48E4-7E69-2A10955AFC87}"/>
              </a:ext>
            </a:extLst>
          </p:cNvPr>
          <p:cNvPicPr>
            <a:picLocks noChangeAspect="1"/>
          </p:cNvPicPr>
          <p:nvPr/>
        </p:nvPicPr>
        <p:blipFill>
          <a:blip r:embed="rId4"/>
          <a:stretch>
            <a:fillRect/>
          </a:stretch>
        </p:blipFill>
        <p:spPr>
          <a:xfrm>
            <a:off x="8597403" y="3429000"/>
            <a:ext cx="2978400" cy="1134297"/>
          </a:xfrm>
          <a:prstGeom prst="rect">
            <a:avLst/>
          </a:prstGeom>
        </p:spPr>
      </p:pic>
      <p:pic>
        <p:nvPicPr>
          <p:cNvPr id="16" name="Picture 15" descr="A picture containing line chart&#10;&#10;Description automatically generated">
            <a:extLst>
              <a:ext uri="{FF2B5EF4-FFF2-40B4-BE49-F238E27FC236}">
                <a16:creationId xmlns:a16="http://schemas.microsoft.com/office/drawing/2014/main" id="{A01E81C8-8846-80BB-370D-96DD57422CED}"/>
              </a:ext>
            </a:extLst>
          </p:cNvPr>
          <p:cNvPicPr>
            <a:picLocks noChangeAspect="1"/>
          </p:cNvPicPr>
          <p:nvPr/>
        </p:nvPicPr>
        <p:blipFill>
          <a:blip r:embed="rId5"/>
          <a:stretch>
            <a:fillRect/>
          </a:stretch>
        </p:blipFill>
        <p:spPr>
          <a:xfrm>
            <a:off x="7013240" y="4801380"/>
            <a:ext cx="4241142" cy="1431497"/>
          </a:xfrm>
          <a:prstGeom prst="rect">
            <a:avLst/>
          </a:prstGeom>
        </p:spPr>
      </p:pic>
      <p:sp>
        <p:nvSpPr>
          <p:cNvPr id="17" name="TextBox 16">
            <a:extLst>
              <a:ext uri="{FF2B5EF4-FFF2-40B4-BE49-F238E27FC236}">
                <a16:creationId xmlns:a16="http://schemas.microsoft.com/office/drawing/2014/main" id="{9E11F4BF-8905-6B71-1725-842FEAC67D3A}"/>
              </a:ext>
            </a:extLst>
          </p:cNvPr>
          <p:cNvSpPr txBox="1"/>
          <p:nvPr/>
        </p:nvSpPr>
        <p:spPr>
          <a:xfrm>
            <a:off x="7136047" y="6358071"/>
            <a:ext cx="3657600" cy="430887"/>
          </a:xfrm>
          <a:prstGeom prst="rect">
            <a:avLst/>
          </a:prstGeom>
          <a:noFill/>
        </p:spPr>
        <p:txBody>
          <a:bodyPr wrap="square" rtlCol="0">
            <a:spAutoFit/>
          </a:bodyPr>
          <a:lstStyle/>
          <a:p>
            <a:r>
              <a:rPr lang="en-US" sz="1100">
                <a:latin typeface="Montserrat" pitchFamily="2" charset="77"/>
              </a:rPr>
              <a:t>https://</a:t>
            </a:r>
            <a:r>
              <a:rPr lang="en-US" sz="1100" err="1">
                <a:latin typeface="Montserrat" pitchFamily="2" charset="77"/>
              </a:rPr>
              <a:t>benmoseley.blog</a:t>
            </a:r>
            <a:r>
              <a:rPr lang="en-US" sz="1100">
                <a:latin typeface="Montserrat" pitchFamily="2" charset="77"/>
              </a:rPr>
              <a:t>/my-research/so-what-is-a-physics-informed-neural-network/</a:t>
            </a:r>
          </a:p>
        </p:txBody>
      </p:sp>
    </p:spTree>
    <p:extLst>
      <p:ext uri="{BB962C8B-B14F-4D97-AF65-F5344CB8AC3E}">
        <p14:creationId xmlns:p14="http://schemas.microsoft.com/office/powerpoint/2010/main" val="425394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7AA-741A-AEE9-731D-3C00174A1C61}"/>
              </a:ext>
            </a:extLst>
          </p:cNvPr>
          <p:cNvSpPr>
            <a:spLocks noGrp="1"/>
          </p:cNvSpPr>
          <p:nvPr>
            <p:ph type="title"/>
          </p:nvPr>
        </p:nvSpPr>
        <p:spPr/>
        <p:txBody>
          <a:bodyPr/>
          <a:lstStyle/>
          <a:p>
            <a:r>
              <a:rPr lang="en-US" err="1"/>
              <a:t>EikoNet</a:t>
            </a:r>
            <a:r>
              <a:rPr lang="en-US"/>
              <a:t>: Solving the </a:t>
            </a:r>
            <a:r>
              <a:rPr lang="en-US" err="1"/>
              <a:t>Eikonal</a:t>
            </a:r>
            <a:r>
              <a:rPr lang="en-US"/>
              <a:t> equation (Smith et al., 2021) </a:t>
            </a:r>
          </a:p>
        </p:txBody>
      </p:sp>
      <p:pic>
        <p:nvPicPr>
          <p:cNvPr id="4" name="Picture 3" descr="Diagram&#10;&#10;Description automatically generated">
            <a:extLst>
              <a:ext uri="{FF2B5EF4-FFF2-40B4-BE49-F238E27FC236}">
                <a16:creationId xmlns:a16="http://schemas.microsoft.com/office/drawing/2014/main" id="{B28766FD-165F-8EB2-B856-6716E1B1DEBC}"/>
              </a:ext>
            </a:extLst>
          </p:cNvPr>
          <p:cNvPicPr>
            <a:picLocks noChangeAspect="1"/>
          </p:cNvPicPr>
          <p:nvPr/>
        </p:nvPicPr>
        <p:blipFill>
          <a:blip r:embed="rId2"/>
          <a:stretch>
            <a:fillRect/>
          </a:stretch>
        </p:blipFill>
        <p:spPr>
          <a:xfrm>
            <a:off x="5687184" y="1022848"/>
            <a:ext cx="6325516" cy="5238224"/>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18BEE39D-9E53-64C4-29A4-53BA2F603B4A}"/>
              </a:ext>
            </a:extLst>
          </p:cNvPr>
          <p:cNvPicPr>
            <a:picLocks noChangeAspect="1"/>
          </p:cNvPicPr>
          <p:nvPr/>
        </p:nvPicPr>
        <p:blipFill>
          <a:blip r:embed="rId3"/>
          <a:stretch>
            <a:fillRect/>
          </a:stretch>
        </p:blipFill>
        <p:spPr>
          <a:xfrm>
            <a:off x="1123601" y="1392748"/>
            <a:ext cx="3622020" cy="937092"/>
          </a:xfrm>
          <a:prstGeom prst="rect">
            <a:avLst/>
          </a:prstGeom>
        </p:spPr>
      </p:pic>
      <p:sp>
        <p:nvSpPr>
          <p:cNvPr id="6" name="TextBox 5">
            <a:extLst>
              <a:ext uri="{FF2B5EF4-FFF2-40B4-BE49-F238E27FC236}">
                <a16:creationId xmlns:a16="http://schemas.microsoft.com/office/drawing/2014/main" id="{B22651B6-C420-515A-8638-97587D4F0F98}"/>
              </a:ext>
            </a:extLst>
          </p:cNvPr>
          <p:cNvSpPr txBox="1"/>
          <p:nvPr/>
        </p:nvSpPr>
        <p:spPr>
          <a:xfrm>
            <a:off x="692729" y="849777"/>
            <a:ext cx="5335907" cy="584775"/>
          </a:xfrm>
          <a:prstGeom prst="rect">
            <a:avLst/>
          </a:prstGeom>
          <a:noFill/>
        </p:spPr>
        <p:txBody>
          <a:bodyPr wrap="square" rtlCol="0">
            <a:spAutoFit/>
          </a:bodyPr>
          <a:lstStyle/>
          <a:p>
            <a:r>
              <a:rPr lang="en-US" sz="1600" b="1" err="1">
                <a:latin typeface="Montserrat" pitchFamily="2" charset="77"/>
              </a:rPr>
              <a:t>Eikonal</a:t>
            </a:r>
            <a:r>
              <a:rPr lang="en-US" sz="1600" b="1">
                <a:latin typeface="Montserrat" pitchFamily="2" charset="77"/>
              </a:rPr>
              <a:t> equation: used for calculating ray paths and travel times through velocity models</a:t>
            </a:r>
          </a:p>
        </p:txBody>
      </p:sp>
      <p:sp>
        <p:nvSpPr>
          <p:cNvPr id="7" name="TextBox 6">
            <a:extLst>
              <a:ext uri="{FF2B5EF4-FFF2-40B4-BE49-F238E27FC236}">
                <a16:creationId xmlns:a16="http://schemas.microsoft.com/office/drawing/2014/main" id="{6972D54B-C0BC-0017-E154-7A629C2C7128}"/>
              </a:ext>
            </a:extLst>
          </p:cNvPr>
          <p:cNvSpPr txBox="1"/>
          <p:nvPr/>
        </p:nvSpPr>
        <p:spPr>
          <a:xfrm>
            <a:off x="770162" y="2183451"/>
            <a:ext cx="4728909" cy="276999"/>
          </a:xfrm>
          <a:prstGeom prst="rect">
            <a:avLst/>
          </a:prstGeom>
          <a:noFill/>
        </p:spPr>
        <p:txBody>
          <a:bodyPr wrap="square" rtlCol="0">
            <a:spAutoFit/>
          </a:bodyPr>
          <a:lstStyle/>
          <a:p>
            <a:r>
              <a:rPr lang="en-US" sz="1200">
                <a:latin typeface="Montserrat" pitchFamily="2" charset="77"/>
              </a:rPr>
              <a:t>T = travel time, s = source, r = receiver, V = velocity</a:t>
            </a:r>
          </a:p>
        </p:txBody>
      </p:sp>
      <p:sp>
        <p:nvSpPr>
          <p:cNvPr id="8" name="TextBox 7">
            <a:extLst>
              <a:ext uri="{FF2B5EF4-FFF2-40B4-BE49-F238E27FC236}">
                <a16:creationId xmlns:a16="http://schemas.microsoft.com/office/drawing/2014/main" id="{C03D45A8-912B-7C5A-8326-4E87BE71A3AF}"/>
              </a:ext>
            </a:extLst>
          </p:cNvPr>
          <p:cNvSpPr txBox="1"/>
          <p:nvPr/>
        </p:nvSpPr>
        <p:spPr>
          <a:xfrm>
            <a:off x="484247" y="2701837"/>
            <a:ext cx="5679161" cy="1169551"/>
          </a:xfrm>
          <a:prstGeom prst="rect">
            <a:avLst/>
          </a:prstGeom>
          <a:noFill/>
        </p:spPr>
        <p:txBody>
          <a:bodyPr wrap="square" rtlCol="0">
            <a:spAutoFit/>
          </a:bodyPr>
          <a:lstStyle/>
          <a:p>
            <a:r>
              <a:rPr lang="en-US" sz="1400" i="1">
                <a:latin typeface="Montserrat Medium" pitchFamily="2" charset="77"/>
              </a:rPr>
              <a:t>Goal during training is to find network parameters that minimize the degree to which this equation is violated.</a:t>
            </a:r>
          </a:p>
          <a:p>
            <a:endParaRPr lang="en-US" sz="1400" i="1">
              <a:latin typeface="Montserrat Medium" pitchFamily="2" charset="77"/>
            </a:endParaRPr>
          </a:p>
          <a:p>
            <a:r>
              <a:rPr lang="en-US" sz="1400" b="1" i="1">
                <a:latin typeface="Montserrat Black" pitchFamily="2" charset="77"/>
              </a:rPr>
              <a:t>Inputs: </a:t>
            </a:r>
            <a:r>
              <a:rPr lang="en-US" sz="1400" i="1">
                <a:latin typeface="Montserrat Medium" pitchFamily="2" charset="77"/>
              </a:rPr>
              <a:t>Known velocity model V(x), source/receiver locations</a:t>
            </a:r>
          </a:p>
          <a:p>
            <a:r>
              <a:rPr lang="en-US" sz="1400" b="1" i="1">
                <a:latin typeface="Montserrat ExtraBold" pitchFamily="2" charset="77"/>
              </a:rPr>
              <a:t>Outputs: </a:t>
            </a:r>
            <a:r>
              <a:rPr lang="en-US" sz="1400" i="1">
                <a:latin typeface="Montserrat Medium" pitchFamily="2" charset="77"/>
              </a:rPr>
              <a:t>Travel times between source(s) and receiver(s) </a:t>
            </a:r>
          </a:p>
        </p:txBody>
      </p:sp>
      <p:pic>
        <p:nvPicPr>
          <p:cNvPr id="10" name="Picture 9" descr="Text, letter&#10;&#10;Description automatically generated with medium confidence">
            <a:extLst>
              <a:ext uri="{FF2B5EF4-FFF2-40B4-BE49-F238E27FC236}">
                <a16:creationId xmlns:a16="http://schemas.microsoft.com/office/drawing/2014/main" id="{A2C5C419-99D4-237B-152D-CA9E6E69783C}"/>
              </a:ext>
            </a:extLst>
          </p:cNvPr>
          <p:cNvPicPr>
            <a:picLocks noChangeAspect="1"/>
          </p:cNvPicPr>
          <p:nvPr/>
        </p:nvPicPr>
        <p:blipFill>
          <a:blip r:embed="rId4"/>
          <a:stretch>
            <a:fillRect/>
          </a:stretch>
        </p:blipFill>
        <p:spPr>
          <a:xfrm>
            <a:off x="466662" y="3911667"/>
            <a:ext cx="5335907" cy="1097190"/>
          </a:xfrm>
          <a:prstGeom prst="rect">
            <a:avLst/>
          </a:prstGeom>
        </p:spPr>
      </p:pic>
      <p:sp>
        <p:nvSpPr>
          <p:cNvPr id="11" name="Rectangle 10">
            <a:extLst>
              <a:ext uri="{FF2B5EF4-FFF2-40B4-BE49-F238E27FC236}">
                <a16:creationId xmlns:a16="http://schemas.microsoft.com/office/drawing/2014/main" id="{6B5181B4-14D5-831E-FFCB-D69286DB81B7}"/>
              </a:ext>
            </a:extLst>
          </p:cNvPr>
          <p:cNvSpPr/>
          <p:nvPr/>
        </p:nvSpPr>
        <p:spPr>
          <a:xfrm>
            <a:off x="1626577" y="4460262"/>
            <a:ext cx="457200" cy="401884"/>
          </a:xfrm>
          <a:prstGeom prst="rect">
            <a:avLst/>
          </a:prstGeom>
          <a:solidFill>
            <a:schemeClr val="accent1">
              <a:alpha val="29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B4BD35-24EE-49A0-7A64-5F71C4D624D1}"/>
              </a:ext>
            </a:extLst>
          </p:cNvPr>
          <p:cNvSpPr/>
          <p:nvPr/>
        </p:nvSpPr>
        <p:spPr>
          <a:xfrm>
            <a:off x="2677415" y="4453010"/>
            <a:ext cx="457200" cy="401884"/>
          </a:xfrm>
          <a:prstGeom prst="rect">
            <a:avLst/>
          </a:prstGeom>
          <a:solidFill>
            <a:schemeClr val="accent1">
              <a:alpha val="29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BA43DC-EBBF-FF36-348A-D8193063E027}"/>
              </a:ext>
            </a:extLst>
          </p:cNvPr>
          <p:cNvSpPr/>
          <p:nvPr/>
        </p:nvSpPr>
        <p:spPr>
          <a:xfrm>
            <a:off x="4288421" y="4453010"/>
            <a:ext cx="457200" cy="401884"/>
          </a:xfrm>
          <a:prstGeom prst="rect">
            <a:avLst/>
          </a:prstGeom>
          <a:solidFill>
            <a:schemeClr val="accent1">
              <a:alpha val="29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73DDA1E-5BC1-CF1F-E86E-A39DD3F11014}"/>
              </a:ext>
            </a:extLst>
          </p:cNvPr>
          <p:cNvSpPr/>
          <p:nvPr/>
        </p:nvSpPr>
        <p:spPr>
          <a:xfrm>
            <a:off x="4986619" y="4441200"/>
            <a:ext cx="457200" cy="401884"/>
          </a:xfrm>
          <a:prstGeom prst="rect">
            <a:avLst/>
          </a:prstGeom>
          <a:solidFill>
            <a:schemeClr val="accent1">
              <a:alpha val="297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C137837-679F-DA18-E69A-121918AC3575}"/>
              </a:ext>
            </a:extLst>
          </p:cNvPr>
          <p:cNvSpPr txBox="1"/>
          <p:nvPr/>
        </p:nvSpPr>
        <p:spPr>
          <a:xfrm>
            <a:off x="1548521" y="4112775"/>
            <a:ext cx="1936749" cy="276999"/>
          </a:xfrm>
          <a:prstGeom prst="rect">
            <a:avLst/>
          </a:prstGeom>
          <a:noFill/>
        </p:spPr>
        <p:txBody>
          <a:bodyPr wrap="none" rtlCol="0">
            <a:spAutoFit/>
          </a:bodyPr>
          <a:lstStyle/>
          <a:p>
            <a:r>
              <a:rPr lang="en-US" sz="1200" b="1" i="1">
                <a:solidFill>
                  <a:schemeClr val="accent1">
                    <a:lumMod val="75000"/>
                    <a:alpha val="63140"/>
                  </a:schemeClr>
                </a:solidFill>
                <a:latin typeface="Montserrat" pitchFamily="2" charset="77"/>
              </a:rPr>
              <a:t>predicted by network</a:t>
            </a:r>
          </a:p>
        </p:txBody>
      </p:sp>
      <p:pic>
        <p:nvPicPr>
          <p:cNvPr id="17" name="Picture 16" descr="A picture containing icon&#10;&#10;Description automatically generated">
            <a:extLst>
              <a:ext uri="{FF2B5EF4-FFF2-40B4-BE49-F238E27FC236}">
                <a16:creationId xmlns:a16="http://schemas.microsoft.com/office/drawing/2014/main" id="{A63030E7-1DEA-0F34-00D8-47D1DA6CEB51}"/>
              </a:ext>
            </a:extLst>
          </p:cNvPr>
          <p:cNvPicPr>
            <a:picLocks noChangeAspect="1"/>
          </p:cNvPicPr>
          <p:nvPr/>
        </p:nvPicPr>
        <p:blipFill>
          <a:blip r:embed="rId5"/>
          <a:stretch>
            <a:fillRect/>
          </a:stretch>
        </p:blipFill>
        <p:spPr>
          <a:xfrm>
            <a:off x="2059800" y="5709607"/>
            <a:ext cx="2149629" cy="795820"/>
          </a:xfrm>
          <a:prstGeom prst="rect">
            <a:avLst/>
          </a:prstGeom>
        </p:spPr>
      </p:pic>
      <p:sp>
        <p:nvSpPr>
          <p:cNvPr id="18" name="TextBox 17">
            <a:extLst>
              <a:ext uri="{FF2B5EF4-FFF2-40B4-BE49-F238E27FC236}">
                <a16:creationId xmlns:a16="http://schemas.microsoft.com/office/drawing/2014/main" id="{C043A715-826C-5820-7314-1BB6C985063C}"/>
              </a:ext>
            </a:extLst>
          </p:cNvPr>
          <p:cNvSpPr txBox="1"/>
          <p:nvPr/>
        </p:nvSpPr>
        <p:spPr>
          <a:xfrm>
            <a:off x="466662" y="5191221"/>
            <a:ext cx="5679161" cy="738664"/>
          </a:xfrm>
          <a:prstGeom prst="rect">
            <a:avLst/>
          </a:prstGeom>
          <a:noFill/>
        </p:spPr>
        <p:txBody>
          <a:bodyPr wrap="square" rtlCol="0">
            <a:spAutoFit/>
          </a:bodyPr>
          <a:lstStyle/>
          <a:p>
            <a:endParaRPr lang="en-US" sz="1400" i="1">
              <a:latin typeface="Montserrat Medium" pitchFamily="2" charset="77"/>
            </a:endParaRPr>
          </a:p>
          <a:p>
            <a:r>
              <a:rPr lang="en-US" sz="1400" b="1" i="1">
                <a:latin typeface="Montserrat Black" pitchFamily="2" charset="77"/>
              </a:rPr>
              <a:t>Loss: </a:t>
            </a:r>
            <a:r>
              <a:rPr lang="en-US" sz="1400" i="1">
                <a:latin typeface="Montserrat Medium" pitchFamily="2" charset="77"/>
              </a:rPr>
              <a:t>difference between network predicted velocity and known velocity model</a:t>
            </a:r>
          </a:p>
        </p:txBody>
      </p:sp>
    </p:spTree>
    <p:extLst>
      <p:ext uri="{BB962C8B-B14F-4D97-AF65-F5344CB8AC3E}">
        <p14:creationId xmlns:p14="http://schemas.microsoft.com/office/powerpoint/2010/main" val="15980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3" grpId="0" animBg="1"/>
      <p:bldP spid="14" grpId="0" animBg="1"/>
      <p:bldP spid="15"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15B0-BA1E-E233-3F24-E99F4D36C279}"/>
              </a:ext>
            </a:extLst>
          </p:cNvPr>
          <p:cNvSpPr>
            <a:spLocks noGrp="1"/>
          </p:cNvSpPr>
          <p:nvPr>
            <p:ph type="title"/>
          </p:nvPr>
        </p:nvSpPr>
        <p:spPr/>
        <p:txBody>
          <a:bodyPr/>
          <a:lstStyle/>
          <a:p>
            <a:r>
              <a:rPr lang="en-US" err="1"/>
              <a:t>EikoNet</a:t>
            </a:r>
            <a:r>
              <a:rPr lang="en-US"/>
              <a:t> performance</a:t>
            </a:r>
          </a:p>
        </p:txBody>
      </p:sp>
      <p:pic>
        <p:nvPicPr>
          <p:cNvPr id="4" name="Picture 3" descr="A picture containing diagram&#10;&#10;Description automatically generated">
            <a:extLst>
              <a:ext uri="{FF2B5EF4-FFF2-40B4-BE49-F238E27FC236}">
                <a16:creationId xmlns:a16="http://schemas.microsoft.com/office/drawing/2014/main" id="{F195EB8B-C2A0-6653-3661-A3C4246D14B9}"/>
              </a:ext>
            </a:extLst>
          </p:cNvPr>
          <p:cNvPicPr>
            <a:picLocks noChangeAspect="1"/>
          </p:cNvPicPr>
          <p:nvPr/>
        </p:nvPicPr>
        <p:blipFill>
          <a:blip r:embed="rId2"/>
          <a:stretch>
            <a:fillRect/>
          </a:stretch>
        </p:blipFill>
        <p:spPr>
          <a:xfrm>
            <a:off x="5644942" y="854439"/>
            <a:ext cx="5861001" cy="5539698"/>
          </a:xfrm>
          <a:prstGeom prst="rect">
            <a:avLst/>
          </a:prstGeom>
        </p:spPr>
      </p:pic>
      <p:sp>
        <p:nvSpPr>
          <p:cNvPr id="5" name="TextBox 4">
            <a:extLst>
              <a:ext uri="{FF2B5EF4-FFF2-40B4-BE49-F238E27FC236}">
                <a16:creationId xmlns:a16="http://schemas.microsoft.com/office/drawing/2014/main" id="{168A5EC3-3E89-444F-AF2A-7118E57855DF}"/>
              </a:ext>
            </a:extLst>
          </p:cNvPr>
          <p:cNvSpPr txBox="1"/>
          <p:nvPr/>
        </p:nvSpPr>
        <p:spPr>
          <a:xfrm>
            <a:off x="628005" y="1096502"/>
            <a:ext cx="5207397" cy="5355312"/>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Travel time results for complex 3D models are consistent with direct solutions from numerical methods (e.g., finite differences)</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b="1">
                <a:latin typeface="Montserrat" pitchFamily="2" charset="77"/>
              </a:rPr>
              <a:t>Pros</a:t>
            </a:r>
          </a:p>
          <a:p>
            <a:pPr marL="285750" indent="-285750">
              <a:buFont typeface="Arial" panose="020B0604020202020204" pitchFamily="34" charset="0"/>
              <a:buChar char="•"/>
            </a:pPr>
            <a:endParaRPr lang="en-US" b="1">
              <a:latin typeface="Montserrat" pitchFamily="2" charset="77"/>
            </a:endParaRPr>
          </a:p>
          <a:p>
            <a:pPr marL="742950" lvl="1" indent="-285750">
              <a:buFontTx/>
              <a:buChar char="-"/>
            </a:pPr>
            <a:r>
              <a:rPr lang="en-US">
                <a:latin typeface="Montserrat" pitchFamily="2" charset="77"/>
              </a:rPr>
              <a:t>For pre-trained models, the travel time calculation using </a:t>
            </a:r>
            <a:r>
              <a:rPr lang="en-US" err="1">
                <a:latin typeface="Montserrat" pitchFamily="2" charset="77"/>
              </a:rPr>
              <a:t>EikoNet</a:t>
            </a:r>
            <a:r>
              <a:rPr lang="en-US">
                <a:latin typeface="Montserrat" pitchFamily="2" charset="77"/>
              </a:rPr>
              <a:t> is much faster than conventional numerical methods</a:t>
            </a:r>
          </a:p>
          <a:p>
            <a:pPr lvl="1"/>
            <a:endParaRPr lang="en-US" b="1">
              <a:latin typeface="Montserrat" pitchFamily="2" charset="77"/>
            </a:endParaRPr>
          </a:p>
          <a:p>
            <a:pPr marL="285750" indent="-285750">
              <a:buFont typeface="Arial" panose="020B0604020202020204" pitchFamily="34" charset="0"/>
              <a:buChar char="•"/>
            </a:pPr>
            <a:r>
              <a:rPr lang="en-US" b="1">
                <a:latin typeface="Montserrat" pitchFamily="2" charset="77"/>
              </a:rPr>
              <a:t>Cons</a:t>
            </a:r>
          </a:p>
          <a:p>
            <a:endParaRPr lang="en-US" b="1">
              <a:latin typeface="Montserrat" pitchFamily="2" charset="77"/>
            </a:endParaRPr>
          </a:p>
          <a:p>
            <a:pPr lvl="1"/>
            <a:r>
              <a:rPr lang="en-US">
                <a:latin typeface="Montserrat" pitchFamily="2" charset="77"/>
              </a:rPr>
              <a:t>-  Network needs to be trained for every    new velocity model (doesn’t generalize to new velocity models)</a:t>
            </a:r>
          </a:p>
          <a:p>
            <a:pPr lvl="1"/>
            <a:endParaRPr lang="en-US" b="1">
              <a:latin typeface="Montserrat" pitchFamily="2" charset="77"/>
            </a:endParaRPr>
          </a:p>
          <a:p>
            <a:pPr marL="742950" lvl="1" indent="-285750">
              <a:buFontTx/>
              <a:buChar char="-"/>
            </a:pPr>
            <a:endParaRPr lang="en-US">
              <a:latin typeface="Montserrat" pitchFamily="2" charset="77"/>
            </a:endParaRPr>
          </a:p>
        </p:txBody>
      </p:sp>
    </p:spTree>
    <p:extLst>
      <p:ext uri="{BB962C8B-B14F-4D97-AF65-F5344CB8AC3E}">
        <p14:creationId xmlns:p14="http://schemas.microsoft.com/office/powerpoint/2010/main" val="1814622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8CC4-5606-7D6D-9564-670F5E44614A}"/>
              </a:ext>
            </a:extLst>
          </p:cNvPr>
          <p:cNvSpPr>
            <a:spLocks noGrp="1"/>
          </p:cNvSpPr>
          <p:nvPr>
            <p:ph type="title"/>
          </p:nvPr>
        </p:nvSpPr>
        <p:spPr/>
        <p:txBody>
          <a:bodyPr/>
          <a:lstStyle/>
          <a:p>
            <a:r>
              <a:rPr lang="en-US"/>
              <a:t>Summary of machine learning applications</a:t>
            </a:r>
          </a:p>
        </p:txBody>
      </p:sp>
      <p:pic>
        <p:nvPicPr>
          <p:cNvPr id="4" name="Picture 3" descr="Chart, bubble chart&#10;&#10;Description automatically generated">
            <a:extLst>
              <a:ext uri="{FF2B5EF4-FFF2-40B4-BE49-F238E27FC236}">
                <a16:creationId xmlns:a16="http://schemas.microsoft.com/office/drawing/2014/main" id="{80414391-D651-9200-8A81-6B94C21D6016}"/>
              </a:ext>
            </a:extLst>
          </p:cNvPr>
          <p:cNvPicPr>
            <a:picLocks noChangeAspect="1"/>
          </p:cNvPicPr>
          <p:nvPr/>
        </p:nvPicPr>
        <p:blipFill>
          <a:blip r:embed="rId2"/>
          <a:stretch>
            <a:fillRect/>
          </a:stretch>
        </p:blipFill>
        <p:spPr>
          <a:xfrm>
            <a:off x="709452" y="1089149"/>
            <a:ext cx="10773095" cy="4972983"/>
          </a:xfrm>
          <a:prstGeom prst="rect">
            <a:avLst/>
          </a:prstGeom>
        </p:spPr>
      </p:pic>
    </p:spTree>
    <p:extLst>
      <p:ext uri="{BB962C8B-B14F-4D97-AF65-F5344CB8AC3E}">
        <p14:creationId xmlns:p14="http://schemas.microsoft.com/office/powerpoint/2010/main" val="374469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8F2F-EA4F-AF1A-4803-09A3415DC1F4}"/>
              </a:ext>
            </a:extLst>
          </p:cNvPr>
          <p:cNvSpPr>
            <a:spLocks noGrp="1"/>
          </p:cNvSpPr>
          <p:nvPr>
            <p:ph type="title"/>
          </p:nvPr>
        </p:nvSpPr>
        <p:spPr/>
        <p:txBody>
          <a:bodyPr/>
          <a:lstStyle/>
          <a:p>
            <a:r>
              <a:rPr lang="en-US"/>
              <a:t>Deep learning in seismology</a:t>
            </a:r>
          </a:p>
        </p:txBody>
      </p:sp>
      <p:pic>
        <p:nvPicPr>
          <p:cNvPr id="4" name="Picture 3" descr="Diagram&#10;&#10;Description automatically generated">
            <a:extLst>
              <a:ext uri="{FF2B5EF4-FFF2-40B4-BE49-F238E27FC236}">
                <a16:creationId xmlns:a16="http://schemas.microsoft.com/office/drawing/2014/main" id="{AB82887E-F935-F97A-0A44-4C5FBEF166A6}"/>
              </a:ext>
            </a:extLst>
          </p:cNvPr>
          <p:cNvPicPr>
            <a:picLocks noChangeAspect="1"/>
          </p:cNvPicPr>
          <p:nvPr/>
        </p:nvPicPr>
        <p:blipFill>
          <a:blip r:embed="rId2"/>
          <a:stretch>
            <a:fillRect/>
          </a:stretch>
        </p:blipFill>
        <p:spPr>
          <a:xfrm>
            <a:off x="1689100" y="2473344"/>
            <a:ext cx="8533423" cy="4124984"/>
          </a:xfrm>
          <a:prstGeom prst="rect">
            <a:avLst/>
          </a:prstGeom>
        </p:spPr>
      </p:pic>
      <p:sp>
        <p:nvSpPr>
          <p:cNvPr id="3" name="TextBox 2">
            <a:extLst>
              <a:ext uri="{FF2B5EF4-FFF2-40B4-BE49-F238E27FC236}">
                <a16:creationId xmlns:a16="http://schemas.microsoft.com/office/drawing/2014/main" id="{F5188D22-3D88-D3B1-8B05-707690302EB5}"/>
              </a:ext>
            </a:extLst>
          </p:cNvPr>
          <p:cNvSpPr txBox="1"/>
          <p:nvPr/>
        </p:nvSpPr>
        <p:spPr>
          <a:xfrm>
            <a:off x="536654" y="781021"/>
            <a:ext cx="10515599" cy="1508105"/>
          </a:xfrm>
          <a:prstGeom prst="rect">
            <a:avLst/>
          </a:prstGeom>
          <a:noFill/>
        </p:spPr>
        <p:txBody>
          <a:bodyPr wrap="square" rtlCol="0">
            <a:spAutoFit/>
          </a:bodyPr>
          <a:lstStyle/>
          <a:p>
            <a:r>
              <a:rPr lang="en-US" sz="2000" b="1" i="1">
                <a:latin typeface="Montserrat ExtraBold" pitchFamily="2" charset="77"/>
              </a:rPr>
              <a:t>What is deep learning</a:t>
            </a:r>
            <a:r>
              <a:rPr lang="en-US">
                <a:latin typeface="Montserrat Medium" pitchFamily="2" charset="77"/>
              </a:rPr>
              <a:t>?</a:t>
            </a:r>
          </a:p>
          <a:p>
            <a:endParaRPr lang="en-US">
              <a:latin typeface="Montserrat Medium" pitchFamily="2" charset="77"/>
            </a:endParaRPr>
          </a:p>
          <a:p>
            <a:r>
              <a:rPr lang="en-US">
                <a:latin typeface="Montserrat Medium" pitchFamily="2" charset="77"/>
              </a:rPr>
              <a:t>Deep learning is a type of machine learning that uses </a:t>
            </a:r>
            <a:r>
              <a:rPr lang="en-US" b="1">
                <a:latin typeface="Montserrat" pitchFamily="2" charset="77"/>
              </a:rPr>
              <a:t>neural networks </a:t>
            </a:r>
            <a:r>
              <a:rPr lang="en-US">
                <a:latin typeface="Montserrat Medium" pitchFamily="2" charset="77"/>
              </a:rPr>
              <a:t>to analyze and learn from data. The ‘deep’ part is in reference do the fact that neural networks typically have many layers that allow it to learn complex representations of the data.</a:t>
            </a:r>
          </a:p>
        </p:txBody>
      </p:sp>
      <p:sp>
        <p:nvSpPr>
          <p:cNvPr id="5" name="TextBox 4">
            <a:extLst>
              <a:ext uri="{FF2B5EF4-FFF2-40B4-BE49-F238E27FC236}">
                <a16:creationId xmlns:a16="http://schemas.microsoft.com/office/drawing/2014/main" id="{8F4C5E96-B8E1-2FF8-AFAE-5CF0886D80E9}"/>
              </a:ext>
            </a:extLst>
          </p:cNvPr>
          <p:cNvSpPr txBox="1"/>
          <p:nvPr/>
        </p:nvSpPr>
        <p:spPr>
          <a:xfrm>
            <a:off x="1667930" y="6459828"/>
            <a:ext cx="4126523" cy="276999"/>
          </a:xfrm>
          <a:prstGeom prst="rect">
            <a:avLst/>
          </a:prstGeom>
          <a:noFill/>
        </p:spPr>
        <p:txBody>
          <a:bodyPr wrap="square" rtlCol="0">
            <a:spAutoFit/>
          </a:bodyPr>
          <a:lstStyle/>
          <a:p>
            <a:r>
              <a:rPr lang="en-US" sz="1200">
                <a:latin typeface="Montserrat Light" pitchFamily="2" charset="77"/>
              </a:rPr>
              <a:t>Mousavi &amp; </a:t>
            </a:r>
            <a:r>
              <a:rPr lang="en-US" sz="1200" err="1">
                <a:latin typeface="Montserrat Light" pitchFamily="2" charset="77"/>
              </a:rPr>
              <a:t>Beroza</a:t>
            </a:r>
            <a:r>
              <a:rPr lang="en-US" sz="1200">
                <a:latin typeface="Montserrat Light" pitchFamily="2" charset="77"/>
              </a:rPr>
              <a:t>, 2022, Science</a:t>
            </a:r>
          </a:p>
        </p:txBody>
      </p:sp>
    </p:spTree>
    <p:extLst>
      <p:ext uri="{BB962C8B-B14F-4D97-AF65-F5344CB8AC3E}">
        <p14:creationId xmlns:p14="http://schemas.microsoft.com/office/powerpoint/2010/main" val="4199746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0F27E-1222-840D-6E69-40C0B899F019}"/>
              </a:ext>
            </a:extLst>
          </p:cNvPr>
          <p:cNvSpPr>
            <a:spLocks noGrp="1"/>
          </p:cNvSpPr>
          <p:nvPr>
            <p:ph type="title"/>
          </p:nvPr>
        </p:nvSpPr>
        <p:spPr/>
        <p:txBody>
          <a:bodyPr/>
          <a:lstStyle/>
          <a:p>
            <a:r>
              <a:rPr lang="en-US"/>
              <a:t>Applications of deep learning in seismology</a:t>
            </a:r>
          </a:p>
        </p:txBody>
      </p:sp>
      <p:pic>
        <p:nvPicPr>
          <p:cNvPr id="4" name="Picture 3" descr="Chart&#10;&#10;Description automatically generated">
            <a:extLst>
              <a:ext uri="{FF2B5EF4-FFF2-40B4-BE49-F238E27FC236}">
                <a16:creationId xmlns:a16="http://schemas.microsoft.com/office/drawing/2014/main" id="{FF129FC8-9874-878B-BAB5-C49B1DCCE3EB}"/>
              </a:ext>
            </a:extLst>
          </p:cNvPr>
          <p:cNvPicPr>
            <a:picLocks noChangeAspect="1"/>
          </p:cNvPicPr>
          <p:nvPr/>
        </p:nvPicPr>
        <p:blipFill>
          <a:blip r:embed="rId2"/>
          <a:stretch>
            <a:fillRect/>
          </a:stretch>
        </p:blipFill>
        <p:spPr>
          <a:xfrm>
            <a:off x="5291234" y="1430432"/>
            <a:ext cx="6016179" cy="4640601"/>
          </a:xfrm>
          <a:prstGeom prst="rect">
            <a:avLst/>
          </a:prstGeom>
        </p:spPr>
      </p:pic>
      <p:sp>
        <p:nvSpPr>
          <p:cNvPr id="5" name="TextBox 4">
            <a:extLst>
              <a:ext uri="{FF2B5EF4-FFF2-40B4-BE49-F238E27FC236}">
                <a16:creationId xmlns:a16="http://schemas.microsoft.com/office/drawing/2014/main" id="{03D993EF-B0CD-E745-B49A-D2E8DBC6374A}"/>
              </a:ext>
            </a:extLst>
          </p:cNvPr>
          <p:cNvSpPr txBox="1"/>
          <p:nvPr/>
        </p:nvSpPr>
        <p:spPr>
          <a:xfrm>
            <a:off x="536656" y="984955"/>
            <a:ext cx="4538134" cy="5078313"/>
          </a:xfrm>
          <a:prstGeom prst="rect">
            <a:avLst/>
          </a:prstGeom>
          <a:noFill/>
        </p:spPr>
        <p:txBody>
          <a:bodyPr wrap="square" rtlCol="0">
            <a:spAutoFit/>
          </a:bodyPr>
          <a:lstStyle/>
          <a:p>
            <a:r>
              <a:rPr lang="en-US">
                <a:latin typeface="Montserrat Medium" pitchFamily="2" charset="77"/>
              </a:rPr>
              <a:t>Deep learning has found application in almost all subfields of seismology, including</a:t>
            </a:r>
          </a:p>
          <a:p>
            <a:endParaRPr lang="en-US">
              <a:latin typeface="Montserrat Medium" pitchFamily="2" charset="77"/>
            </a:endParaRPr>
          </a:p>
          <a:p>
            <a:pPr marL="285750" indent="-285750">
              <a:buFontTx/>
              <a:buChar char="-"/>
            </a:pPr>
            <a:r>
              <a:rPr lang="en-US">
                <a:latin typeface="Montserrat Medium" pitchFamily="2" charset="77"/>
              </a:rPr>
              <a:t>Earthquake detection</a:t>
            </a:r>
          </a:p>
          <a:p>
            <a:endParaRPr lang="en-US">
              <a:latin typeface="Montserrat Medium" pitchFamily="2" charset="77"/>
            </a:endParaRPr>
          </a:p>
          <a:p>
            <a:pPr marL="285750" indent="-285750">
              <a:buFontTx/>
              <a:buChar char="-"/>
            </a:pPr>
            <a:r>
              <a:rPr lang="en-US">
                <a:latin typeface="Montserrat Medium" pitchFamily="2" charset="77"/>
              </a:rPr>
              <a:t>Phase picking</a:t>
            </a:r>
          </a:p>
          <a:p>
            <a:endParaRPr lang="en-US">
              <a:latin typeface="Montserrat Medium" pitchFamily="2" charset="77"/>
            </a:endParaRPr>
          </a:p>
          <a:p>
            <a:pPr marL="285750" indent="-285750">
              <a:buFontTx/>
              <a:buChar char="-"/>
            </a:pPr>
            <a:r>
              <a:rPr lang="en-US">
                <a:latin typeface="Montserrat Medium" pitchFamily="2" charset="77"/>
              </a:rPr>
              <a:t>Seismic image processing / interpretation</a:t>
            </a:r>
          </a:p>
          <a:p>
            <a:endParaRPr lang="en-US">
              <a:latin typeface="Montserrat Medium" pitchFamily="2" charset="77"/>
            </a:endParaRPr>
          </a:p>
          <a:p>
            <a:pPr marL="285750" indent="-285750">
              <a:buFontTx/>
              <a:buChar char="-"/>
            </a:pPr>
            <a:r>
              <a:rPr lang="en-US">
                <a:latin typeface="Montserrat Medium" pitchFamily="2" charset="77"/>
              </a:rPr>
              <a:t>Forward modeling</a:t>
            </a:r>
          </a:p>
          <a:p>
            <a:endParaRPr lang="en-US">
              <a:latin typeface="Montserrat Medium" pitchFamily="2" charset="77"/>
            </a:endParaRPr>
          </a:p>
          <a:p>
            <a:pPr marL="285750" indent="-285750">
              <a:buFontTx/>
              <a:buChar char="-"/>
            </a:pPr>
            <a:r>
              <a:rPr lang="en-US">
                <a:latin typeface="Montserrat Medium" pitchFamily="2" charset="77"/>
              </a:rPr>
              <a:t>Inverse modeling</a:t>
            </a:r>
          </a:p>
          <a:p>
            <a:pPr marL="285750" indent="-285750">
              <a:buFontTx/>
              <a:buChar char="-"/>
            </a:pPr>
            <a:endParaRPr lang="en-US">
              <a:latin typeface="Montserrat Medium" pitchFamily="2" charset="77"/>
            </a:endParaRPr>
          </a:p>
          <a:p>
            <a:r>
              <a:rPr lang="en-US" b="1" i="1">
                <a:latin typeface="Montserrat SemiBold" pitchFamily="2" charset="77"/>
              </a:rPr>
              <a:t>The amount of seismology research using deep learning has surged and shows no signs of slowing down!</a:t>
            </a:r>
          </a:p>
        </p:txBody>
      </p:sp>
      <p:sp>
        <p:nvSpPr>
          <p:cNvPr id="3" name="TextBox 2">
            <a:extLst>
              <a:ext uri="{FF2B5EF4-FFF2-40B4-BE49-F238E27FC236}">
                <a16:creationId xmlns:a16="http://schemas.microsoft.com/office/drawing/2014/main" id="{D78D045E-5970-68AF-52A3-BDE1C53958FA}"/>
              </a:ext>
            </a:extLst>
          </p:cNvPr>
          <p:cNvSpPr txBox="1"/>
          <p:nvPr/>
        </p:nvSpPr>
        <p:spPr>
          <a:xfrm>
            <a:off x="5291234" y="6063268"/>
            <a:ext cx="4126523" cy="276999"/>
          </a:xfrm>
          <a:prstGeom prst="rect">
            <a:avLst/>
          </a:prstGeom>
          <a:noFill/>
        </p:spPr>
        <p:txBody>
          <a:bodyPr wrap="square" rtlCol="0">
            <a:spAutoFit/>
          </a:bodyPr>
          <a:lstStyle/>
          <a:p>
            <a:r>
              <a:rPr lang="en-US" sz="1200">
                <a:latin typeface="Montserrat Light" pitchFamily="2" charset="77"/>
              </a:rPr>
              <a:t>Mousavi &amp; </a:t>
            </a:r>
            <a:r>
              <a:rPr lang="en-US" sz="1200" err="1">
                <a:latin typeface="Montserrat Light" pitchFamily="2" charset="77"/>
              </a:rPr>
              <a:t>Beroza</a:t>
            </a:r>
            <a:r>
              <a:rPr lang="en-US" sz="1200">
                <a:latin typeface="Montserrat Light" pitchFamily="2" charset="77"/>
              </a:rPr>
              <a:t>, 2022, Science</a:t>
            </a:r>
          </a:p>
        </p:txBody>
      </p:sp>
    </p:spTree>
    <p:extLst>
      <p:ext uri="{BB962C8B-B14F-4D97-AF65-F5344CB8AC3E}">
        <p14:creationId xmlns:p14="http://schemas.microsoft.com/office/powerpoint/2010/main" val="385089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789C-7D03-46FD-2491-236936DB1F5C}"/>
              </a:ext>
            </a:extLst>
          </p:cNvPr>
          <p:cNvSpPr>
            <a:spLocks noGrp="1"/>
          </p:cNvSpPr>
          <p:nvPr>
            <p:ph type="title"/>
          </p:nvPr>
        </p:nvSpPr>
        <p:spPr/>
        <p:txBody>
          <a:bodyPr/>
          <a:lstStyle/>
          <a:p>
            <a:r>
              <a:rPr lang="en-US"/>
              <a:t>Areas of research</a:t>
            </a:r>
          </a:p>
        </p:txBody>
      </p:sp>
      <p:pic>
        <p:nvPicPr>
          <p:cNvPr id="4" name="Picture 3" descr="Chart, sunburst chart&#10;&#10;Description automatically generated">
            <a:extLst>
              <a:ext uri="{FF2B5EF4-FFF2-40B4-BE49-F238E27FC236}">
                <a16:creationId xmlns:a16="http://schemas.microsoft.com/office/drawing/2014/main" id="{39040D7F-3165-E09A-57FE-E0D3783F1370}"/>
              </a:ext>
            </a:extLst>
          </p:cNvPr>
          <p:cNvPicPr>
            <a:picLocks noChangeAspect="1"/>
          </p:cNvPicPr>
          <p:nvPr/>
        </p:nvPicPr>
        <p:blipFill>
          <a:blip r:embed="rId2"/>
          <a:stretch>
            <a:fillRect/>
          </a:stretch>
        </p:blipFill>
        <p:spPr>
          <a:xfrm>
            <a:off x="508000" y="681037"/>
            <a:ext cx="11176000" cy="6153286"/>
          </a:xfrm>
          <a:prstGeom prst="rect">
            <a:avLst/>
          </a:prstGeom>
        </p:spPr>
      </p:pic>
      <p:sp>
        <p:nvSpPr>
          <p:cNvPr id="3" name="TextBox 2">
            <a:extLst>
              <a:ext uri="{FF2B5EF4-FFF2-40B4-BE49-F238E27FC236}">
                <a16:creationId xmlns:a16="http://schemas.microsoft.com/office/drawing/2014/main" id="{13FFE455-EE77-D55B-965D-9AF7E8891739}"/>
              </a:ext>
            </a:extLst>
          </p:cNvPr>
          <p:cNvSpPr txBox="1"/>
          <p:nvPr/>
        </p:nvSpPr>
        <p:spPr>
          <a:xfrm>
            <a:off x="9369992" y="903090"/>
            <a:ext cx="4126523" cy="276999"/>
          </a:xfrm>
          <a:prstGeom prst="rect">
            <a:avLst/>
          </a:prstGeom>
          <a:noFill/>
        </p:spPr>
        <p:txBody>
          <a:bodyPr wrap="square" rtlCol="0">
            <a:spAutoFit/>
          </a:bodyPr>
          <a:lstStyle/>
          <a:p>
            <a:r>
              <a:rPr lang="en-US" sz="1200">
                <a:latin typeface="Montserrat Light" pitchFamily="2" charset="77"/>
              </a:rPr>
              <a:t>Mousavi &amp; </a:t>
            </a:r>
            <a:r>
              <a:rPr lang="en-US" sz="1200" err="1">
                <a:latin typeface="Montserrat Light" pitchFamily="2" charset="77"/>
              </a:rPr>
              <a:t>Beroza</a:t>
            </a:r>
            <a:r>
              <a:rPr lang="en-US" sz="1200">
                <a:latin typeface="Montserrat Light" pitchFamily="2" charset="77"/>
              </a:rPr>
              <a:t>, 2022, Science</a:t>
            </a:r>
          </a:p>
        </p:txBody>
      </p:sp>
    </p:spTree>
    <p:extLst>
      <p:ext uri="{BB962C8B-B14F-4D97-AF65-F5344CB8AC3E}">
        <p14:creationId xmlns:p14="http://schemas.microsoft.com/office/powerpoint/2010/main" val="1378365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BB67AD7C-4F00-05F2-885E-A7B90D254F65}"/>
              </a:ext>
            </a:extLst>
          </p:cNvPr>
          <p:cNvPicPr>
            <a:picLocks noChangeAspect="1"/>
          </p:cNvPicPr>
          <p:nvPr/>
        </p:nvPicPr>
        <p:blipFill rotWithShape="1">
          <a:blip r:embed="rId3"/>
          <a:srcRect t="45292" b="31168"/>
          <a:stretch/>
        </p:blipFill>
        <p:spPr>
          <a:xfrm>
            <a:off x="296773" y="639820"/>
            <a:ext cx="8985884" cy="666466"/>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9AE2234A-E646-AE89-CD9C-2697FF61E8AF}"/>
              </a:ext>
            </a:extLst>
          </p:cNvPr>
          <p:cNvPicPr>
            <a:picLocks noChangeAspect="1"/>
          </p:cNvPicPr>
          <p:nvPr/>
        </p:nvPicPr>
        <p:blipFill rotWithShape="1">
          <a:blip r:embed="rId3"/>
          <a:srcRect b="81780"/>
          <a:stretch/>
        </p:blipFill>
        <p:spPr>
          <a:xfrm>
            <a:off x="296773" y="-11999"/>
            <a:ext cx="8985884" cy="515852"/>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D3FBD8A1-5F35-B508-DFC4-58EBE04DD8AA}"/>
              </a:ext>
            </a:extLst>
          </p:cNvPr>
          <p:cNvPicPr>
            <a:picLocks noChangeAspect="1"/>
          </p:cNvPicPr>
          <p:nvPr/>
        </p:nvPicPr>
        <p:blipFill rotWithShape="1">
          <a:blip r:embed="rId3"/>
          <a:srcRect t="76460"/>
          <a:stretch/>
        </p:blipFill>
        <p:spPr>
          <a:xfrm>
            <a:off x="296773" y="1334753"/>
            <a:ext cx="6847365" cy="507856"/>
          </a:xfrm>
          <a:prstGeom prst="rect">
            <a:avLst/>
          </a:prstGeom>
        </p:spPr>
      </p:pic>
      <p:sp>
        <p:nvSpPr>
          <p:cNvPr id="7" name="TextBox 6">
            <a:extLst>
              <a:ext uri="{FF2B5EF4-FFF2-40B4-BE49-F238E27FC236}">
                <a16:creationId xmlns:a16="http://schemas.microsoft.com/office/drawing/2014/main" id="{9E298FCE-A557-9DD7-9188-D63FC9F15575}"/>
              </a:ext>
            </a:extLst>
          </p:cNvPr>
          <p:cNvSpPr txBox="1"/>
          <p:nvPr/>
        </p:nvSpPr>
        <p:spPr>
          <a:xfrm>
            <a:off x="296772" y="2120348"/>
            <a:ext cx="10689279" cy="4339650"/>
          </a:xfrm>
          <a:prstGeom prst="rect">
            <a:avLst/>
          </a:prstGeom>
          <a:noFill/>
        </p:spPr>
        <p:txBody>
          <a:bodyPr wrap="square" rtlCol="0">
            <a:spAutoFit/>
          </a:bodyPr>
          <a:lstStyle/>
          <a:p>
            <a:r>
              <a:rPr lang="en-US" sz="2400" i="1">
                <a:latin typeface="Montserrat Medium" pitchFamily="2" charset="77"/>
              </a:rPr>
              <a:t>Motivation</a:t>
            </a:r>
          </a:p>
          <a:p>
            <a:endParaRPr lang="en-US" b="1">
              <a:latin typeface="Montserrat SemiBold" pitchFamily="2" charset="77"/>
            </a:endParaRPr>
          </a:p>
          <a:p>
            <a:pPr marL="285750" indent="-285750">
              <a:buFont typeface="Arial" panose="020B0604020202020204" pitchFamily="34" charset="0"/>
              <a:buChar char="•"/>
            </a:pPr>
            <a:r>
              <a:rPr lang="en-US">
                <a:latin typeface="Montserrat" pitchFamily="2" charset="77"/>
              </a:rPr>
              <a:t>Earthquake occurrence statistics and associated seismic hazard models rely on accurate seismic event detection.</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It is challenging for trained analysts to keep up with picking seismic phases from the growing volume of data.</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Trained seismic network analysts have produced large labeled data sets, which deep learning models can take advantage of.</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b="1">
                <a:latin typeface="Montserrat" pitchFamily="2" charset="77"/>
              </a:rPr>
              <a:t>Deep learning models may be able to achieve super-human performance at phase picking, while being computationally efficient and able to operate in near real-time.</a:t>
            </a:r>
          </a:p>
          <a:p>
            <a:endParaRPr lang="en-US">
              <a:latin typeface="Montserrat" pitchFamily="2" charset="77"/>
            </a:endParaRPr>
          </a:p>
          <a:p>
            <a:endParaRPr lang="en-US">
              <a:latin typeface="Montserrat" pitchFamily="2" charset="77"/>
            </a:endParaRPr>
          </a:p>
        </p:txBody>
      </p:sp>
    </p:spTree>
    <p:extLst>
      <p:ext uri="{BB962C8B-B14F-4D97-AF65-F5344CB8AC3E}">
        <p14:creationId xmlns:p14="http://schemas.microsoft.com/office/powerpoint/2010/main" val="217123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9151A-3461-95C2-22C0-6E31181D10A6}"/>
              </a:ext>
            </a:extLst>
          </p:cNvPr>
          <p:cNvSpPr>
            <a:spLocks noGrp="1"/>
          </p:cNvSpPr>
          <p:nvPr>
            <p:ph type="title"/>
          </p:nvPr>
        </p:nvSpPr>
        <p:spPr/>
        <p:txBody>
          <a:bodyPr/>
          <a:lstStyle/>
          <a:p>
            <a:r>
              <a:rPr lang="en-US"/>
              <a:t>Classical phase picking approach: STA/LTA</a:t>
            </a:r>
          </a:p>
        </p:txBody>
      </p:sp>
      <p:sp>
        <p:nvSpPr>
          <p:cNvPr id="3" name="TextBox 2">
            <a:extLst>
              <a:ext uri="{FF2B5EF4-FFF2-40B4-BE49-F238E27FC236}">
                <a16:creationId xmlns:a16="http://schemas.microsoft.com/office/drawing/2014/main" id="{F8CFC5FE-F7C0-8893-1698-DF6E76FF4675}"/>
              </a:ext>
            </a:extLst>
          </p:cNvPr>
          <p:cNvSpPr txBox="1"/>
          <p:nvPr/>
        </p:nvSpPr>
        <p:spPr>
          <a:xfrm>
            <a:off x="439838" y="1099595"/>
            <a:ext cx="5494116" cy="3970318"/>
          </a:xfrm>
          <a:prstGeom prst="rect">
            <a:avLst/>
          </a:prstGeom>
          <a:noFill/>
        </p:spPr>
        <p:txBody>
          <a:bodyPr wrap="square" rtlCol="0">
            <a:spAutoFit/>
          </a:bodyPr>
          <a:lstStyle/>
          <a:p>
            <a:pPr marL="285750" indent="-285750">
              <a:buFont typeface="Arial" panose="020B0604020202020204" pitchFamily="34" charset="0"/>
              <a:buChar char="•"/>
            </a:pPr>
            <a:r>
              <a:rPr lang="en-US">
                <a:latin typeface="Montserrat" pitchFamily="2" charset="77"/>
              </a:rPr>
              <a:t>The ratio of the average amplitude in a short duration window (short term average, or STA) to a longer duration window (long term average, or LTA), is often used as a way to detect seismic phase arrivals in continuous data.</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The onset of a seismic phase will affect the STA more, causing a spike in STA/LTA </a:t>
            </a:r>
          </a:p>
          <a:p>
            <a:pPr marL="285750" indent="-285750">
              <a:buFont typeface="Arial" panose="020B0604020202020204" pitchFamily="34" charset="0"/>
              <a:buChar char="•"/>
            </a:pPr>
            <a:endParaRPr lang="en-US">
              <a:latin typeface="Montserrat" pitchFamily="2" charset="77"/>
            </a:endParaRPr>
          </a:p>
          <a:p>
            <a:pPr marL="285750" indent="-285750">
              <a:buFont typeface="Arial" panose="020B0604020202020204" pitchFamily="34" charset="0"/>
              <a:buChar char="•"/>
            </a:pPr>
            <a:r>
              <a:rPr lang="en-US">
                <a:latin typeface="Montserrat" pitchFamily="2" charset="77"/>
              </a:rPr>
              <a:t>Easy to automate, but sensitive to noise, choices of window duration, and frequency band. </a:t>
            </a:r>
          </a:p>
          <a:p>
            <a:endParaRPr lang="en-US">
              <a:latin typeface="Montserrat" pitchFamily="2" charset="77"/>
            </a:endParaRPr>
          </a:p>
        </p:txBody>
      </p:sp>
      <p:pic>
        <p:nvPicPr>
          <p:cNvPr id="5" name="Picture 4" descr="Graphical user interface, chart&#10;&#10;Description automatically generated">
            <a:extLst>
              <a:ext uri="{FF2B5EF4-FFF2-40B4-BE49-F238E27FC236}">
                <a16:creationId xmlns:a16="http://schemas.microsoft.com/office/drawing/2014/main" id="{D68AD981-EA50-9D02-558A-68718CF7EC8D}"/>
              </a:ext>
            </a:extLst>
          </p:cNvPr>
          <p:cNvPicPr>
            <a:picLocks noChangeAspect="1"/>
          </p:cNvPicPr>
          <p:nvPr/>
        </p:nvPicPr>
        <p:blipFill>
          <a:blip r:embed="rId2"/>
          <a:stretch>
            <a:fillRect/>
          </a:stretch>
        </p:blipFill>
        <p:spPr>
          <a:xfrm>
            <a:off x="6608719" y="2263971"/>
            <a:ext cx="4588164" cy="3768849"/>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33F4D6C9-BA4D-4052-1076-3DE68A32E883}"/>
              </a:ext>
            </a:extLst>
          </p:cNvPr>
          <p:cNvPicPr>
            <a:picLocks noChangeAspect="1"/>
          </p:cNvPicPr>
          <p:nvPr/>
        </p:nvPicPr>
        <p:blipFill>
          <a:blip r:embed="rId3"/>
          <a:stretch>
            <a:fillRect/>
          </a:stretch>
        </p:blipFill>
        <p:spPr>
          <a:xfrm>
            <a:off x="6489618" y="791047"/>
            <a:ext cx="5011896" cy="1472924"/>
          </a:xfrm>
          <a:prstGeom prst="rect">
            <a:avLst/>
          </a:prstGeom>
        </p:spPr>
      </p:pic>
    </p:spTree>
    <p:extLst>
      <p:ext uri="{BB962C8B-B14F-4D97-AF65-F5344CB8AC3E}">
        <p14:creationId xmlns:p14="http://schemas.microsoft.com/office/powerpoint/2010/main" val="17388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4A023-FE7C-2396-8BE4-BDFA3CFE6393}"/>
              </a:ext>
            </a:extLst>
          </p:cNvPr>
          <p:cNvSpPr>
            <a:spLocks noGrp="1"/>
          </p:cNvSpPr>
          <p:nvPr>
            <p:ph type="title"/>
          </p:nvPr>
        </p:nvSpPr>
        <p:spPr/>
        <p:txBody>
          <a:bodyPr/>
          <a:lstStyle/>
          <a:p>
            <a:r>
              <a:rPr lang="en-US" err="1"/>
              <a:t>PhaseNet</a:t>
            </a:r>
            <a:r>
              <a:rPr lang="en-US"/>
              <a:t> training data</a:t>
            </a:r>
          </a:p>
        </p:txBody>
      </p:sp>
      <p:pic>
        <p:nvPicPr>
          <p:cNvPr id="4" name="Picture 3" descr="Website, map&#10;&#10;Description automatically generated with medium confidence">
            <a:extLst>
              <a:ext uri="{FF2B5EF4-FFF2-40B4-BE49-F238E27FC236}">
                <a16:creationId xmlns:a16="http://schemas.microsoft.com/office/drawing/2014/main" id="{9DAF57CE-C1FE-3AB3-7A0D-54B2478F6D38}"/>
              </a:ext>
            </a:extLst>
          </p:cNvPr>
          <p:cNvPicPr>
            <a:picLocks noChangeAspect="1"/>
          </p:cNvPicPr>
          <p:nvPr/>
        </p:nvPicPr>
        <p:blipFill>
          <a:blip r:embed="rId2"/>
          <a:stretch>
            <a:fillRect/>
          </a:stretch>
        </p:blipFill>
        <p:spPr>
          <a:xfrm>
            <a:off x="5721664" y="1066039"/>
            <a:ext cx="5926997" cy="4958920"/>
          </a:xfrm>
          <a:prstGeom prst="rect">
            <a:avLst/>
          </a:prstGeom>
        </p:spPr>
      </p:pic>
      <p:sp>
        <p:nvSpPr>
          <p:cNvPr id="5" name="TextBox 4">
            <a:extLst>
              <a:ext uri="{FF2B5EF4-FFF2-40B4-BE49-F238E27FC236}">
                <a16:creationId xmlns:a16="http://schemas.microsoft.com/office/drawing/2014/main" id="{C1340204-ACB2-8FCE-02D0-09DFCAF50880}"/>
              </a:ext>
            </a:extLst>
          </p:cNvPr>
          <p:cNvSpPr txBox="1"/>
          <p:nvPr/>
        </p:nvSpPr>
        <p:spPr>
          <a:xfrm>
            <a:off x="543339" y="1245704"/>
            <a:ext cx="5381677" cy="3477875"/>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Montserrat" pitchFamily="2" charset="77"/>
              </a:rPr>
              <a:t>&gt; 30 years of 3-component earthquake waveforms from the Northern California Earthquake Data Center.</a:t>
            </a:r>
          </a:p>
          <a:p>
            <a:pPr marL="342900" indent="-342900">
              <a:buFont typeface="Arial" panose="020B0604020202020204" pitchFamily="34" charset="0"/>
              <a:buChar char="•"/>
            </a:pPr>
            <a:endParaRPr lang="en-US" sz="2000">
              <a:latin typeface="Montserrat" pitchFamily="2" charset="77"/>
            </a:endParaRPr>
          </a:p>
          <a:p>
            <a:pPr marL="342900" indent="-342900">
              <a:buFont typeface="Arial" panose="020B0604020202020204" pitchFamily="34" charset="0"/>
              <a:buChar char="•"/>
            </a:pPr>
            <a:r>
              <a:rPr lang="en-US" sz="2000">
                <a:latin typeface="Montserrat" pitchFamily="2" charset="77"/>
              </a:rPr>
              <a:t>779,514 waveform examples, with labeled P and S arrivals.</a:t>
            </a:r>
          </a:p>
          <a:p>
            <a:pPr marL="342900" indent="-342900">
              <a:buFont typeface="Arial" panose="020B0604020202020204" pitchFamily="34" charset="0"/>
              <a:buChar char="•"/>
            </a:pPr>
            <a:endParaRPr lang="en-US" sz="2000">
              <a:latin typeface="Montserrat" pitchFamily="2" charset="77"/>
            </a:endParaRPr>
          </a:p>
          <a:p>
            <a:pPr marL="342900" indent="-342900">
              <a:buFont typeface="Arial" panose="020B0604020202020204" pitchFamily="34" charset="0"/>
              <a:buChar char="•"/>
            </a:pPr>
            <a:r>
              <a:rPr lang="en-US" sz="2000">
                <a:latin typeface="Montserrat" pitchFamily="2" charset="77"/>
              </a:rPr>
              <a:t>Data set divided into 623,054 training samples, 77,866 validation samples, and 78,592 testing samples.</a:t>
            </a:r>
          </a:p>
        </p:txBody>
      </p:sp>
    </p:spTree>
    <p:extLst>
      <p:ext uri="{BB962C8B-B14F-4D97-AF65-F5344CB8AC3E}">
        <p14:creationId xmlns:p14="http://schemas.microsoft.com/office/powerpoint/2010/main" val="285503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17D7-E33D-9941-B0D6-F9C7E7BEB4DC}"/>
              </a:ext>
            </a:extLst>
          </p:cNvPr>
          <p:cNvSpPr>
            <a:spLocks noGrp="1"/>
          </p:cNvSpPr>
          <p:nvPr>
            <p:ph type="title"/>
          </p:nvPr>
        </p:nvSpPr>
        <p:spPr/>
        <p:txBody>
          <a:bodyPr/>
          <a:lstStyle/>
          <a:p>
            <a:r>
              <a:rPr lang="en-US"/>
              <a:t>Probabilistic phase arrivals</a:t>
            </a:r>
          </a:p>
        </p:txBody>
      </p:sp>
      <p:pic>
        <p:nvPicPr>
          <p:cNvPr id="4" name="Picture 3" descr="Chart&#10;&#10;Description automatically generated with medium confidence">
            <a:extLst>
              <a:ext uri="{FF2B5EF4-FFF2-40B4-BE49-F238E27FC236}">
                <a16:creationId xmlns:a16="http://schemas.microsoft.com/office/drawing/2014/main" id="{1171E058-303B-1833-1EDB-4B8C275AD825}"/>
              </a:ext>
            </a:extLst>
          </p:cNvPr>
          <p:cNvPicPr>
            <a:picLocks noChangeAspect="1"/>
          </p:cNvPicPr>
          <p:nvPr/>
        </p:nvPicPr>
        <p:blipFill rotWithShape="1">
          <a:blip r:embed="rId2"/>
          <a:srcRect l="13555" r="11594" b="13098"/>
          <a:stretch/>
        </p:blipFill>
        <p:spPr>
          <a:xfrm>
            <a:off x="5683990" y="1179788"/>
            <a:ext cx="6282723" cy="4107830"/>
          </a:xfrm>
          <a:prstGeom prst="rect">
            <a:avLst/>
          </a:prstGeom>
        </p:spPr>
      </p:pic>
      <p:sp>
        <p:nvSpPr>
          <p:cNvPr id="5" name="TextBox 4">
            <a:extLst>
              <a:ext uri="{FF2B5EF4-FFF2-40B4-BE49-F238E27FC236}">
                <a16:creationId xmlns:a16="http://schemas.microsoft.com/office/drawing/2014/main" id="{CE1A2255-2A57-40DF-AAA4-FD74B804CF22}"/>
              </a:ext>
            </a:extLst>
          </p:cNvPr>
          <p:cNvSpPr txBox="1"/>
          <p:nvPr/>
        </p:nvSpPr>
        <p:spPr>
          <a:xfrm>
            <a:off x="364126" y="1365319"/>
            <a:ext cx="5168348" cy="2862322"/>
          </a:xfrm>
          <a:prstGeom prst="rect">
            <a:avLst/>
          </a:prstGeom>
          <a:noFill/>
        </p:spPr>
        <p:txBody>
          <a:bodyPr wrap="square" rtlCol="0">
            <a:spAutoFit/>
          </a:bodyPr>
          <a:lstStyle/>
          <a:p>
            <a:pPr marL="342900" indent="-342900">
              <a:buFont typeface="Arial" panose="020B0604020202020204" pitchFamily="34" charset="0"/>
              <a:buChar char="•"/>
            </a:pPr>
            <a:r>
              <a:rPr lang="en-US" sz="2000">
                <a:latin typeface="Montserrat" pitchFamily="2" charset="77"/>
              </a:rPr>
              <a:t>To account for picking errors in the labeled dataset, a mask with the shape of a Gaussian distribution is applied around the manual picks.</a:t>
            </a:r>
          </a:p>
          <a:p>
            <a:pPr marL="342900" indent="-342900">
              <a:buFont typeface="Arial" panose="020B0604020202020204" pitchFamily="34" charset="0"/>
              <a:buChar char="•"/>
            </a:pPr>
            <a:endParaRPr lang="en-US" sz="2000">
              <a:latin typeface="Montserrat" pitchFamily="2" charset="77"/>
            </a:endParaRPr>
          </a:p>
          <a:p>
            <a:pPr marL="342900" indent="-342900">
              <a:buFont typeface="Arial" panose="020B0604020202020204" pitchFamily="34" charset="0"/>
              <a:buChar char="•"/>
            </a:pPr>
            <a:r>
              <a:rPr lang="en-US" sz="2000">
                <a:latin typeface="Montserrat" pitchFamily="2" charset="77"/>
              </a:rPr>
              <a:t>The network then learns the to predict three probability distributions as a function of time: P-waves, S-waves, and noise.</a:t>
            </a:r>
          </a:p>
        </p:txBody>
      </p:sp>
      <p:pic>
        <p:nvPicPr>
          <p:cNvPr id="6" name="Picture 5" descr="Chart&#10;&#10;Description automatically generated with medium confidence">
            <a:extLst>
              <a:ext uri="{FF2B5EF4-FFF2-40B4-BE49-F238E27FC236}">
                <a16:creationId xmlns:a16="http://schemas.microsoft.com/office/drawing/2014/main" id="{54519238-EA6F-B5A6-41A0-746674247AFF}"/>
              </a:ext>
            </a:extLst>
          </p:cNvPr>
          <p:cNvPicPr>
            <a:picLocks noChangeAspect="1"/>
          </p:cNvPicPr>
          <p:nvPr/>
        </p:nvPicPr>
        <p:blipFill rotWithShape="1">
          <a:blip r:embed="rId2"/>
          <a:srcRect l="544" t="86208" r="-326" b="1846"/>
          <a:stretch/>
        </p:blipFill>
        <p:spPr>
          <a:xfrm>
            <a:off x="5976730" y="5433739"/>
            <a:ext cx="5989983" cy="403844"/>
          </a:xfrm>
          <a:prstGeom prst="rect">
            <a:avLst/>
          </a:prstGeom>
        </p:spPr>
      </p:pic>
    </p:spTree>
    <p:extLst>
      <p:ext uri="{BB962C8B-B14F-4D97-AF65-F5344CB8AC3E}">
        <p14:creationId xmlns:p14="http://schemas.microsoft.com/office/powerpoint/2010/main" val="333043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2029</Words>
  <Application>Microsoft Macintosh PowerPoint</Application>
  <PresentationFormat>Widescreen</PresentationFormat>
  <Paragraphs>272</Paragraphs>
  <Slides>26</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Calibri</vt:lpstr>
      <vt:lpstr>Calibri Light</vt:lpstr>
      <vt:lpstr>Helvetica Light</vt:lpstr>
      <vt:lpstr>Montserrat</vt:lpstr>
      <vt:lpstr>Montserrat Black</vt:lpstr>
      <vt:lpstr>Montserrat ExtraBold</vt:lpstr>
      <vt:lpstr>Montserrat Light</vt:lpstr>
      <vt:lpstr>Montserrat Medium</vt:lpstr>
      <vt:lpstr>Montserrat SemiBold</vt:lpstr>
      <vt:lpstr>Roboto</vt:lpstr>
      <vt:lpstr>Roboto Thin</vt:lpstr>
      <vt:lpstr>Office Theme</vt:lpstr>
      <vt:lpstr>PowerPoint Presentation</vt:lpstr>
      <vt:lpstr>PowerPoint Presentation</vt:lpstr>
      <vt:lpstr>Deep learning in seismology</vt:lpstr>
      <vt:lpstr>Applications of deep learning in seismology</vt:lpstr>
      <vt:lpstr>Areas of research</vt:lpstr>
      <vt:lpstr>PowerPoint Presentation</vt:lpstr>
      <vt:lpstr>Classical phase picking approach: STA/LTA</vt:lpstr>
      <vt:lpstr>PhaseNet training data</vt:lpstr>
      <vt:lpstr>Probabilistic phase arrivals</vt:lpstr>
      <vt:lpstr>The “U-net”</vt:lpstr>
      <vt:lpstr>Image segmentation</vt:lpstr>
      <vt:lpstr>Comparison with STA/LTA</vt:lpstr>
      <vt:lpstr>Evaluation metrics: Precision and recall</vt:lpstr>
      <vt:lpstr>Conclusions and outlook: PhaseNet</vt:lpstr>
      <vt:lpstr>Supervised vs unsupervised learning</vt:lpstr>
      <vt:lpstr>PowerPoint Presentation</vt:lpstr>
      <vt:lpstr>Signal ‘de-noising’</vt:lpstr>
      <vt:lpstr>DeepDenoiser (https://github.com/AI4EPS/DeepDenoiser)</vt:lpstr>
      <vt:lpstr>Data set and architecture of DeepDenoiser</vt:lpstr>
      <vt:lpstr>Performance of DeepDenoiser</vt:lpstr>
      <vt:lpstr>GlitchNet: ‘De-noising’ application applied to Mars InSight data</vt:lpstr>
      <vt:lpstr>Physics informed neural networks (PINNs)</vt:lpstr>
      <vt:lpstr>Physics informed neural networks (PINNs)</vt:lpstr>
      <vt:lpstr>EikoNet: Solving the Eikonal equation (Smith et al., 2021) </vt:lpstr>
      <vt:lpstr>EikoNet performance</vt:lpstr>
      <vt:lpstr>Summary of machine learning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Maguire, Ross</dc:creator>
  <cp:lastModifiedBy>Maguire, Ross</cp:lastModifiedBy>
  <cp:revision>2</cp:revision>
  <dcterms:created xsi:type="dcterms:W3CDTF">2023-04-10T14:30:54Z</dcterms:created>
  <dcterms:modified xsi:type="dcterms:W3CDTF">2023-04-25T16:25:59Z</dcterms:modified>
</cp:coreProperties>
</file>